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63" r:id="rId4"/>
    <p:sldId id="258" r:id="rId5"/>
    <p:sldId id="259" r:id="rId6"/>
    <p:sldId id="261" r:id="rId7"/>
    <p:sldId id="266" r:id="rId8"/>
    <p:sldId id="260" r:id="rId9"/>
    <p:sldId id="264" r:id="rId10"/>
    <p:sldId id="267" r:id="rId11"/>
  </p:sldIdLst>
  <p:sldSz cx="14630400" cy="8229600"/>
  <p:notesSz cx="8229600" cy="14630400"/>
  <p:embeddedFontLst>
    <p:embeddedFont>
      <p:font typeface="Adelle Sans Devanagari" panose="02000503000000020004" pitchFamily="2" charset="-78"/>
      <p:regular r:id="rId13"/>
      <p:bold r:id="rId14"/>
    </p:embeddedFont>
    <p:embeddedFont>
      <p:font typeface="Comfortaa Bold" pitchFamily="2" charset="0"/>
      <p:regular r:id="rId15"/>
    </p:embeddedFont>
    <p:embeddedFont>
      <p:font typeface="Oswald" pitchFamily="2" charset="0"/>
      <p:regular r:id="rId16"/>
      <p:bold r:id="rId17"/>
    </p:embeddedFont>
    <p:embeddedFont>
      <p:font typeface="Radley" pitchFamily="2" charset="0"/>
      <p:regular r:id="rId18"/>
      <p:bold r:id="rId19"/>
      <p:italic r:id="rId20"/>
      <p:boldItalic r:id="rId21"/>
    </p:embeddedFont>
    <p:embeddedFont>
      <p:font typeface="Raleway Medium" panose="020F0502020204030204" pitchFamily="34" charset="0"/>
      <p:regular r:id="rId22"/>
      <p:italic r:id="rId2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E2545"/>
    <a:srgbClr val="3B074E"/>
    <a:srgbClr val="CECFCE"/>
    <a:srgbClr val="7E05D1"/>
    <a:srgbClr val="59297A"/>
    <a:srgbClr val="62317A"/>
    <a:srgbClr val="4125AD"/>
    <a:srgbClr val="341E89"/>
    <a:srgbClr val="661B94"/>
    <a:srgbClr val="4739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3212"/>
    <p:restoredTop sz="94610"/>
  </p:normalViewPr>
  <p:slideViewPr>
    <p:cSldViewPr snapToGrid="0" snapToObjects="1">
      <p:cViewPr>
        <p:scale>
          <a:sx n="56" d="100"/>
          <a:sy n="56" d="100"/>
        </p:scale>
        <p:origin x="408" y="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hdphoto1.wdp>
</file>

<file path=ppt/media/hdphoto10.wdp>
</file>

<file path=ppt/media/hdphoto11.wdp>
</file>

<file path=ppt/media/hdphoto12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7754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0489170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5585764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469880" y="438150"/>
            <a:ext cx="3154680" cy="6974206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5840" y="438150"/>
            <a:ext cx="9281160" cy="6974206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408682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177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91043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965776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91941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296507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1350559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41700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117002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6303109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98220" y="2051686"/>
            <a:ext cx="1261872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98220" y="5507356"/>
            <a:ext cx="1261872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>
                    <a:tint val="75000"/>
                  </a:schemeClr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3046266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5840" y="2190750"/>
            <a:ext cx="6217920" cy="52216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06640" y="2190750"/>
            <a:ext cx="6217920" cy="52216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6666898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438150"/>
            <a:ext cx="12618720" cy="1590676"/>
          </a:xfrm>
        </p:spPr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7746" y="2017396"/>
            <a:ext cx="6189344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7746" y="3006090"/>
            <a:ext cx="6189344" cy="44215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406640" y="2017396"/>
            <a:ext cx="6219826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406640" y="3006090"/>
            <a:ext cx="6219826" cy="4421506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10/6/24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2616317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10/6/24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3012335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10/6/24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4181913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19826" y="1184911"/>
            <a:ext cx="740664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907764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7746" y="548640"/>
            <a:ext cx="4718684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219826" y="1184911"/>
            <a:ext cx="740664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7746" y="2468880"/>
            <a:ext cx="4718684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10/6/24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219273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86000">
              <a:srgbClr val="4125AD">
                <a:lumMod val="100000"/>
              </a:srgbClr>
            </a:gs>
            <a:gs pos="23000">
              <a:srgbClr val="7E05D1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10/6/24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11543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</p:sldLayoutIdLst>
  <p:hf sldNum="0" hdr="0" ftr="0" dt="0"/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sv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6" Type="http://schemas.microsoft.com/office/2007/relationships/hdphoto" Target="../media/hdphoto2.wdp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microsoft.com/office/2007/relationships/hdphoto" Target="../media/hdphoto4.wdp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6.png"/><Relationship Id="rId7" Type="http://schemas.microsoft.com/office/2007/relationships/hdphoto" Target="../media/hdphoto6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8.png"/><Relationship Id="rId11" Type="http://schemas.microsoft.com/office/2007/relationships/hdphoto" Target="../media/hdphoto7.wdp"/><Relationship Id="rId5" Type="http://schemas.microsoft.com/office/2007/relationships/hdphoto" Target="../media/hdphoto5.wdp"/><Relationship Id="rId10" Type="http://schemas.openxmlformats.org/officeDocument/2006/relationships/image" Target="../media/image11.png"/><Relationship Id="rId4" Type="http://schemas.openxmlformats.org/officeDocument/2006/relationships/image" Target="../media/image7.png"/><Relationship Id="rId9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4" Type="http://schemas.microsoft.com/office/2007/relationships/hdphoto" Target="../media/hdphoto8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hdphoto" Target="../media/hdphoto11.wdp"/><Relationship Id="rId3" Type="http://schemas.openxmlformats.org/officeDocument/2006/relationships/image" Target="../media/image14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9.xml"/><Relationship Id="rId6" Type="http://schemas.microsoft.com/office/2007/relationships/hdphoto" Target="../media/hdphoto10.wdp"/><Relationship Id="rId5" Type="http://schemas.openxmlformats.org/officeDocument/2006/relationships/image" Target="../media/image15.png"/><Relationship Id="rId10" Type="http://schemas.microsoft.com/office/2007/relationships/hdphoto" Target="../media/hdphoto12.wdp"/><Relationship Id="rId4" Type="http://schemas.microsoft.com/office/2007/relationships/hdphoto" Target="../media/hdphoto9.wdp"/><Relationship Id="rId9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2199409" y="3287691"/>
            <a:ext cx="4653185" cy="9825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7450"/>
              </a:lnSpc>
              <a:buNone/>
            </a:pPr>
            <a:r>
              <a:rPr lang="en-US" sz="6000" dirty="0" err="1">
                <a:solidFill>
                  <a:srgbClr val="CECFCE"/>
                </a:solidFill>
                <a:latin typeface="Adelle Sans Devanagari" panose="02000503000000020004" pitchFamily="2" charset="-78"/>
                <a:cs typeface="Adelle Sans Devanagari" panose="02000503000000020004" pitchFamily="2" charset="-78"/>
              </a:rPr>
              <a:t>FactSeeker</a:t>
            </a:r>
            <a:endParaRPr lang="en-US" sz="5950" dirty="0">
              <a:solidFill>
                <a:srgbClr val="CECFCE"/>
              </a:solidFill>
              <a:latin typeface="Adelle Sans Devanagari" panose="02000503000000020004" pitchFamily="2" charset="-78"/>
              <a:cs typeface="Adelle Sans Devanagari" panose="02000503000000020004" pitchFamily="2" charset="-78"/>
            </a:endParaRPr>
          </a:p>
        </p:txBody>
      </p:sp>
      <p:sp>
        <p:nvSpPr>
          <p:cNvPr id="4" name="Text 1"/>
          <p:cNvSpPr/>
          <p:nvPr/>
        </p:nvSpPr>
        <p:spPr>
          <a:xfrm>
            <a:off x="970358" y="5787472"/>
            <a:ext cx="8672405" cy="1547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ru-RU" sz="1900" dirty="0" err="1">
                <a:solidFill>
                  <a:srgbClr val="D7D4CC"/>
                </a:solidFill>
                <a:latin typeface="Comfortaa Bold" panose="020B0604020202020204" charset="0"/>
              </a:rPr>
              <a:t>Паринский</a:t>
            </a:r>
            <a:r>
              <a:rPr lang="ru-RU" sz="1900" dirty="0">
                <a:solidFill>
                  <a:srgbClr val="D7D4CC"/>
                </a:solidFill>
                <a:latin typeface="Comfortaa Bold" panose="020B0604020202020204" charset="0"/>
              </a:rPr>
              <a:t> Арсений, Губарев Антон, Янкин Максим, Рудяк Вадим, Луговской Артём, Киселёв Валерий, </a:t>
            </a:r>
            <a:r>
              <a:rPr lang="ru-RU" sz="2000" dirty="0">
                <a:solidFill>
                  <a:srgbClr val="D7D4CC"/>
                </a:solidFill>
                <a:latin typeface="Comfortaa Bold" panose="020B0604020202020204" charset="0"/>
              </a:rPr>
              <a:t>Владимир Мартыненко,</a:t>
            </a:r>
            <a:r>
              <a:rPr lang="ru-RU" sz="1900" dirty="0">
                <a:solidFill>
                  <a:srgbClr val="D7D4CC"/>
                </a:solidFill>
                <a:latin typeface="Comfortaa Bold" panose="020B0604020202020204" charset="0"/>
              </a:rPr>
              <a:t>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ru-RU" sz="1900" dirty="0">
                <a:solidFill>
                  <a:srgbClr val="D7D4CC"/>
                </a:solidFill>
                <a:latin typeface="Comfortaa Bold" panose="020B0604020202020204" charset="0"/>
              </a:rPr>
              <a:t>Деревягина Александра, Чуркин Иван</a:t>
            </a:r>
            <a:endParaRPr lang="en-US" sz="1900" dirty="0">
              <a:latin typeface="Comfortaa Bold" panose="020B060402020202020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B889071-84F7-75FF-C94E-B36EBD5F6BE2}"/>
              </a:ext>
            </a:extLst>
          </p:cNvPr>
          <p:cNvSpPr txBox="1"/>
          <p:nvPr/>
        </p:nvSpPr>
        <p:spPr>
          <a:xfrm>
            <a:off x="1184368" y="4477059"/>
            <a:ext cx="891301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dirty="0">
                <a:solidFill>
                  <a:schemeClr val="accent4">
                    <a:lumMod val="40000"/>
                    <a:lumOff val="60000"/>
                  </a:schemeClr>
                </a:solidFill>
                <a:latin typeface="Comfortaa Bold" panose="020B0604020202020204" charset="0"/>
              </a:rPr>
              <a:t>Инструмент распознавания дезинформации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D72713EA-B5F3-1021-3BE1-5B357338E7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02151" y="2566391"/>
            <a:ext cx="2017917" cy="2017917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564A4EC-4A6E-D10E-FB1D-8B03049C350F}"/>
              </a:ext>
            </a:extLst>
          </p:cNvPr>
          <p:cNvSpPr txBox="1"/>
          <p:nvPr/>
        </p:nvSpPr>
        <p:spPr>
          <a:xfrm>
            <a:off x="6467592" y="2354021"/>
            <a:ext cx="769152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dirty="0">
                <a:solidFill>
                  <a:schemeClr val="accent4">
                    <a:lumMod val="40000"/>
                    <a:lumOff val="60000"/>
                  </a:schemeClr>
                </a:solidFill>
                <a:latin typeface="Comfortaa Bold" panose="020B0604020202020204" charset="0"/>
              </a:rPr>
              <a:t>Умные решения начинаются </a:t>
            </a:r>
          </a:p>
          <a:p>
            <a:r>
              <a:rPr lang="ru-RU" sz="3600" dirty="0">
                <a:solidFill>
                  <a:schemeClr val="accent4">
                    <a:lumMod val="40000"/>
                    <a:lumOff val="60000"/>
                  </a:schemeClr>
                </a:solidFill>
                <a:latin typeface="Comfortaa Bold" panose="020B0604020202020204" charset="0"/>
              </a:rPr>
              <a:t>с проверки информации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D24A38-BD1C-C873-72B7-3BB429F08793}"/>
              </a:ext>
            </a:extLst>
          </p:cNvPr>
          <p:cNvSpPr txBox="1"/>
          <p:nvPr/>
        </p:nvSpPr>
        <p:spPr>
          <a:xfrm>
            <a:off x="716498" y="5986878"/>
            <a:ext cx="13151902" cy="1641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indent="0">
              <a:lnSpc>
                <a:spcPts val="3100"/>
              </a:lnSpc>
              <a:buNone/>
            </a:pPr>
            <a:r>
              <a:rPr lang="ru-RU" sz="1800" dirty="0" err="1">
                <a:solidFill>
                  <a:srgbClr val="D7D4CC"/>
                </a:solidFill>
                <a:latin typeface="Comfortaa Bold" panose="020B0604020202020204" charset="0"/>
              </a:rPr>
              <a:t>Паринский</a:t>
            </a:r>
            <a:r>
              <a:rPr lang="ru-RU" sz="1800" dirty="0">
                <a:solidFill>
                  <a:srgbClr val="D7D4CC"/>
                </a:solidFill>
                <a:latin typeface="Comfortaa Bold" panose="020B0604020202020204" charset="0"/>
              </a:rPr>
              <a:t> Арсений (текст рассказа), Губарев Антон (презентация и представление продукта),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ru-RU" sz="1800" dirty="0">
                <a:solidFill>
                  <a:srgbClr val="D7D4CC"/>
                </a:solidFill>
                <a:latin typeface="Comfortaa Bold" panose="020B0604020202020204" charset="0"/>
              </a:rPr>
              <a:t>Максим Янкин (презентация), Рудяк Вадим (текст рассказа),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ru-RU" sz="1800" dirty="0">
                <a:solidFill>
                  <a:srgbClr val="D7D4CC"/>
                </a:solidFill>
                <a:latin typeface="Comfortaa Bold" panose="020B0604020202020204" charset="0"/>
              </a:rPr>
              <a:t>Артём Луговской</a:t>
            </a:r>
            <a:r>
              <a:rPr lang="en-US" sz="1800" dirty="0">
                <a:solidFill>
                  <a:srgbClr val="D7D4CC"/>
                </a:solidFill>
                <a:latin typeface="Comfortaa Bold" panose="020B0604020202020204" charset="0"/>
              </a:rPr>
              <a:t> (front and business innovations)</a:t>
            </a:r>
            <a:r>
              <a:rPr lang="ru-RU" sz="1800" dirty="0">
                <a:solidFill>
                  <a:srgbClr val="D7D4CC"/>
                </a:solidFill>
                <a:latin typeface="Comfortaa Bold" panose="020B0604020202020204" charset="0"/>
              </a:rPr>
              <a:t>, Киселёв Валерий,</a:t>
            </a:r>
            <a:r>
              <a:rPr lang="ru-RU" dirty="0">
                <a:solidFill>
                  <a:srgbClr val="D7D4CC"/>
                </a:solidFill>
                <a:latin typeface="Comfortaa Bold" panose="020B0604020202020204" charset="0"/>
              </a:rPr>
              <a:t> Владимир Мартыненко (дизайн),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ru-RU" sz="1800" dirty="0">
                <a:solidFill>
                  <a:srgbClr val="D7D4CC"/>
                </a:solidFill>
                <a:latin typeface="Comfortaa Bold" panose="020B0604020202020204" charset="0"/>
              </a:rPr>
              <a:t>Деревягина Александра (презентация, сбор информации и тестирование), Чуркин Иван </a:t>
            </a:r>
            <a:r>
              <a:rPr lang="en-US" sz="1800" dirty="0">
                <a:solidFill>
                  <a:srgbClr val="D7D4CC"/>
                </a:solidFill>
                <a:latin typeface="Comfortaa Bold" panose="020B0604020202020204" charset="0"/>
              </a:rPr>
              <a:t>(backend, </a:t>
            </a:r>
            <a:r>
              <a:rPr lang="en-US" sz="1800" dirty="0" err="1">
                <a:solidFill>
                  <a:srgbClr val="D7D4CC"/>
                </a:solidFill>
                <a:latin typeface="Comfortaa Bold" panose="020B0604020202020204" charset="0"/>
              </a:rPr>
              <a:t>api</a:t>
            </a:r>
            <a:r>
              <a:rPr lang="en-US" sz="1800" dirty="0">
                <a:solidFill>
                  <a:srgbClr val="D7D4CC"/>
                </a:solidFill>
                <a:latin typeface="Comfortaa Bold" panose="020B0604020202020204" charset="0"/>
              </a:rPr>
              <a:t>)</a:t>
            </a:r>
            <a:endParaRPr lang="en-US" sz="1800" dirty="0">
              <a:latin typeface="Comfortaa Bold" panose="020B0604020202020204" charset="0"/>
            </a:endParaRPr>
          </a:p>
        </p:txBody>
      </p:sp>
      <p:pic>
        <p:nvPicPr>
          <p:cNvPr id="8" name="Рисунок 7" descr="Изображение выглядит как искусство, Симметрия, шаблон&#10;&#10;Автоматически созданное описание">
            <a:extLst>
              <a:ext uri="{FF2B5EF4-FFF2-40B4-BE49-F238E27FC236}">
                <a16:creationId xmlns:a16="http://schemas.microsoft.com/office/drawing/2014/main" id="{3B296BA1-42D9-3B24-20D1-3FC3AE15212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chemeClr val="tx1">
                <a:lumMod val="40000"/>
                <a:lumOff val="60000"/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62134" y="357833"/>
            <a:ext cx="5192707" cy="519270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99382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92955" y="759739"/>
            <a:ext cx="10924123" cy="102870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1"/>
              </a:lnSpc>
              <a:buClr>
                <a:srgbClr val="000000"/>
              </a:buClr>
            </a:pPr>
            <a:r>
              <a:rPr lang="ru-RU" sz="8000" b="1" dirty="0">
                <a:solidFill>
                  <a:srgbClr val="CECFCE"/>
                </a:solidFill>
                <a:latin typeface="Oswald"/>
                <a:sym typeface="Arial"/>
              </a:rPr>
              <a:t>Актуальность проекта</a:t>
            </a:r>
            <a:endParaRPr lang="en-US" sz="8000" b="1" dirty="0">
              <a:solidFill>
                <a:srgbClr val="CECFCE"/>
              </a:solidFill>
              <a:latin typeface="Oswald"/>
              <a:sym typeface="Arial"/>
            </a:endParaRPr>
          </a:p>
        </p:txBody>
      </p:sp>
      <p:sp>
        <p:nvSpPr>
          <p:cNvPr id="6" name="Text 3"/>
          <p:cNvSpPr/>
          <p:nvPr/>
        </p:nvSpPr>
        <p:spPr>
          <a:xfrm>
            <a:off x="792956" y="3589517"/>
            <a:ext cx="3134916" cy="3942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150"/>
              </a:lnSpc>
              <a:buNone/>
            </a:pPr>
            <a:r>
              <a:rPr lang="en-US" sz="3500" b="1" dirty="0" err="1">
                <a:solidFill>
                  <a:srgbClr val="CECFCE"/>
                </a:solidFill>
                <a:latin typeface="Oswald"/>
                <a:sym typeface="Arial"/>
              </a:rPr>
              <a:t>Дезинформация</a:t>
            </a:r>
            <a:endParaRPr lang="en-US" sz="3500" b="1" dirty="0">
              <a:solidFill>
                <a:srgbClr val="CECFCE"/>
              </a:solidFill>
              <a:latin typeface="Oswald"/>
              <a:sym typeface="Arial"/>
            </a:endParaRPr>
          </a:p>
        </p:txBody>
      </p:sp>
      <p:sp>
        <p:nvSpPr>
          <p:cNvPr id="7" name="Text 4"/>
          <p:cNvSpPr/>
          <p:nvPr/>
        </p:nvSpPr>
        <p:spPr>
          <a:xfrm>
            <a:off x="792955" y="4180840"/>
            <a:ext cx="3254112" cy="35624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90000"/>
              </a:lnSpc>
              <a:buClr>
                <a:srgbClr val="000000"/>
              </a:buClr>
            </a:pPr>
            <a:r>
              <a:rPr lang="en-US" sz="2800" dirty="0">
                <a:solidFill>
                  <a:srgbClr val="CECFCE"/>
                </a:solidFill>
                <a:latin typeface="Radley"/>
                <a:sym typeface="Arial"/>
              </a:rPr>
              <a:t>Неправдивая информация может оказывать негативное влияние на общество, подрывая доверие к СМИ и </a:t>
            </a:r>
            <a:r>
              <a:rPr lang="en-US" sz="2800" dirty="0" err="1">
                <a:solidFill>
                  <a:srgbClr val="CECFCE"/>
                </a:solidFill>
                <a:latin typeface="Radley"/>
                <a:sym typeface="Arial"/>
              </a:rPr>
              <a:t>институтам</a:t>
            </a:r>
            <a:r>
              <a:rPr lang="en-US" sz="2800" dirty="0">
                <a:solidFill>
                  <a:srgbClr val="CECFCE"/>
                </a:solidFill>
                <a:latin typeface="Radley"/>
                <a:sym typeface="Arial"/>
              </a:rPr>
              <a:t> </a:t>
            </a:r>
            <a:r>
              <a:rPr lang="en-US" sz="2800" dirty="0" err="1">
                <a:solidFill>
                  <a:srgbClr val="CECFCE"/>
                </a:solidFill>
                <a:latin typeface="Radley"/>
                <a:sym typeface="Arial"/>
              </a:rPr>
              <a:t>власти</a:t>
            </a:r>
            <a:endParaRPr lang="en-US" sz="2800" dirty="0">
              <a:solidFill>
                <a:srgbClr val="CECFCE"/>
              </a:solidFill>
              <a:latin typeface="Radley"/>
              <a:sym typeface="Arial"/>
            </a:endParaRPr>
          </a:p>
        </p:txBody>
      </p:sp>
      <p:sp>
        <p:nvSpPr>
          <p:cNvPr id="10" name="Text 7"/>
          <p:cNvSpPr/>
          <p:nvPr/>
        </p:nvSpPr>
        <p:spPr>
          <a:xfrm>
            <a:off x="5198086" y="3603571"/>
            <a:ext cx="3395687" cy="61527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r>
              <a:rPr lang="en-US" sz="3500" b="1" dirty="0" err="1">
                <a:solidFill>
                  <a:srgbClr val="CECFCE"/>
                </a:solidFill>
                <a:latin typeface="Oswald"/>
              </a:rPr>
              <a:t>Манипуляция</a:t>
            </a:r>
            <a:endParaRPr lang="en-US" sz="3500" b="1" dirty="0">
              <a:solidFill>
                <a:srgbClr val="CECFCE"/>
              </a:solidFill>
              <a:latin typeface="Oswald"/>
            </a:endParaRPr>
          </a:p>
        </p:txBody>
      </p:sp>
      <p:sp>
        <p:nvSpPr>
          <p:cNvPr id="11" name="Text 8"/>
          <p:cNvSpPr/>
          <p:nvPr/>
        </p:nvSpPr>
        <p:spPr>
          <a:xfrm>
            <a:off x="5198085" y="4218849"/>
            <a:ext cx="3395687" cy="36886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>
              <a:lnSpc>
                <a:spcPct val="90000"/>
              </a:lnSpc>
              <a:buClr>
                <a:srgbClr val="000000"/>
              </a:buClr>
              <a:buNone/>
            </a:pPr>
            <a:r>
              <a:rPr lang="en-US" sz="2800" dirty="0">
                <a:solidFill>
                  <a:srgbClr val="CECFCE"/>
                </a:solidFill>
                <a:latin typeface="Radley"/>
              </a:rPr>
              <a:t>Распространение ложных новостей используется для манипуляции общественным мнением, разжигания конфликтов и достижения </a:t>
            </a:r>
            <a:r>
              <a:rPr lang="en-US" sz="2800" dirty="0" err="1">
                <a:solidFill>
                  <a:srgbClr val="CECFCE"/>
                </a:solidFill>
                <a:latin typeface="Radley"/>
              </a:rPr>
              <a:t>политических</a:t>
            </a:r>
            <a:r>
              <a:rPr lang="en-US" sz="2800" dirty="0">
                <a:solidFill>
                  <a:srgbClr val="CECFCE"/>
                </a:solidFill>
                <a:latin typeface="Radley"/>
              </a:rPr>
              <a:t> </a:t>
            </a:r>
            <a:r>
              <a:rPr lang="en-US" sz="2800" dirty="0" err="1">
                <a:solidFill>
                  <a:srgbClr val="CECFCE"/>
                </a:solidFill>
                <a:latin typeface="Radley"/>
              </a:rPr>
              <a:t>целей</a:t>
            </a:r>
            <a:endParaRPr lang="en-US" sz="2800" dirty="0">
              <a:solidFill>
                <a:srgbClr val="CECFCE"/>
              </a:solidFill>
              <a:latin typeface="Radley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837605" y="5966599"/>
            <a:ext cx="158353" cy="26431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endParaRPr lang="en-US" sz="2050" dirty="0"/>
          </a:p>
        </p:txBody>
      </p:sp>
      <p:sp>
        <p:nvSpPr>
          <p:cNvPr id="14" name="Text 11"/>
          <p:cNvSpPr/>
          <p:nvPr/>
        </p:nvSpPr>
        <p:spPr>
          <a:xfrm>
            <a:off x="9093255" y="3589517"/>
            <a:ext cx="5172504" cy="3551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>
              <a:lnSpc>
                <a:spcPts val="2150"/>
              </a:lnSpc>
              <a:buNone/>
            </a:pPr>
            <a:r>
              <a:rPr lang="ru-RU" sz="3500" b="1" dirty="0">
                <a:solidFill>
                  <a:srgbClr val="CECFCE"/>
                </a:solidFill>
                <a:latin typeface="Oswald"/>
              </a:rPr>
              <a:t>Репутационные риски</a:t>
            </a:r>
            <a:endParaRPr lang="en-US" sz="3500" b="1" dirty="0">
              <a:solidFill>
                <a:srgbClr val="CECFCE"/>
              </a:solidFill>
              <a:latin typeface="Oswald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9093255" y="4192028"/>
            <a:ext cx="4427558" cy="31595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>
              <a:lnSpc>
                <a:spcPct val="90000"/>
              </a:lnSpc>
              <a:buClr>
                <a:srgbClr val="000000"/>
              </a:buClr>
              <a:buNone/>
            </a:pPr>
            <a:r>
              <a:rPr lang="en-US" sz="2800" dirty="0">
                <a:solidFill>
                  <a:srgbClr val="CECFCE"/>
                </a:solidFill>
                <a:latin typeface="Radley"/>
              </a:rPr>
              <a:t>Необоснованные слухи могут негативно повлиять на рынки, спровоцировав панику и потери для инвесторов</a:t>
            </a:r>
            <a:r>
              <a:rPr lang="ru-RU" sz="2800" dirty="0">
                <a:solidFill>
                  <a:srgbClr val="CECFCE"/>
                </a:solidFill>
              </a:rPr>
              <a:t>, а также повлиять на репутацию как отдельных людей, так и компаний</a:t>
            </a:r>
            <a:endParaRPr lang="en-US" sz="2800" dirty="0">
              <a:solidFill>
                <a:srgbClr val="CECFCE"/>
              </a:solidFill>
              <a:latin typeface="Radley"/>
            </a:endParaRPr>
          </a:p>
        </p:txBody>
      </p:sp>
      <p:pic>
        <p:nvPicPr>
          <p:cNvPr id="21" name="Рисунок 20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EEB3CD7E-4B67-04F4-2423-82415AAEB28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trans="18000" detail="2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549285" y="2169164"/>
            <a:ext cx="1275415" cy="1275415"/>
          </a:xfrm>
          <a:prstGeom prst="rect">
            <a:avLst/>
          </a:prstGeom>
          <a:noFill/>
        </p:spPr>
      </p:pic>
      <p:pic>
        <p:nvPicPr>
          <p:cNvPr id="23" name="Рисунок 22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7A476F81-FACA-69A2-9320-F907936A3DF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trans="18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927261" y="2206452"/>
            <a:ext cx="1238126" cy="1238126"/>
          </a:xfrm>
          <a:prstGeom prst="rect">
            <a:avLst/>
          </a:prstGeom>
        </p:spPr>
      </p:pic>
      <p:pic>
        <p:nvPicPr>
          <p:cNvPr id="25" name="Рисунок 24" descr="Изображение выглядит как черный, темнота, ночь&#10;&#10;Автоматически созданное описание">
            <a:extLst>
              <a:ext uri="{FF2B5EF4-FFF2-40B4-BE49-F238E27FC236}">
                <a16:creationId xmlns:a16="http://schemas.microsoft.com/office/drawing/2014/main" id="{B1129EC1-9FBB-CD74-0B20-8435E57E6BC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hotocopy trans="18000"/>
                    </a14:imgEffect>
                  </a14:imgLayer>
                </a14:imgProps>
              </a:ext>
            </a:extLst>
          </a:blip>
          <a:srcRect b="38594"/>
          <a:stretch/>
        </p:blipFill>
        <p:spPr>
          <a:xfrm>
            <a:off x="12245711" y="2459432"/>
            <a:ext cx="2550203" cy="10482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" dur="1822" tmFilter="0,0; 0.14,0.31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+0.2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78">
                                          <p:stCondLst>
                                            <p:cond delay="182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0.25,0.07;0.50,0.2;0.75,0.467;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5000">
                                          <p:val>
                                            <p:strVal val="ppt_y+0.026"/>
                                          </p:val>
                                        </p:tav>
                                        <p:tav tm="10000">
                                          <p:val>
                                            <p:strVal val="ppt_y+0.052"/>
                                          </p:val>
                                        </p:tav>
                                        <p:tav tm="15000">
                                          <p:val>
                                            <p:strVal val="ppt_y+0.078"/>
                                          </p:val>
                                        </p:tav>
                                        <p:tav tm="20000">
                                          <p:val>
                                            <p:strVal val="ppt_y+0.103"/>
                                          </p:val>
                                        </p:tav>
                                        <p:tav tm="30000">
                                          <p:val>
                                            <p:strVal val="ppt_y+0.151"/>
                                          </p:val>
                                        </p:tav>
                                        <p:tav tm="40000">
                                          <p:val>
                                            <p:strVal val="ppt_y+0.196"/>
                                          </p:val>
                                        </p:tav>
                                        <p:tav tm="50000">
                                          <p:val>
                                            <p:strVal val="ppt_y+0.236"/>
                                          </p:val>
                                        </p:tav>
                                        <p:tav tm="60000">
                                          <p:val>
                                            <p:strVal val="ppt_y+0.270"/>
                                          </p:val>
                                        </p:tav>
                                        <p:tav tm="70000">
                                          <p:val>
                                            <p:strVal val="ppt_y+0.297"/>
                                          </p:val>
                                        </p:tav>
                                        <p:tav tm="80000">
                                          <p:val>
                                            <p:strVal val="ppt_y+0.317"/>
                                          </p:val>
                                        </p:tav>
                                        <p:tav tm="90000">
                                          <p:val>
                                            <p:strVal val="ppt_y+0.329"/>
                                          </p:val>
                                        </p:tav>
                                        <p:tav tm="100000">
                                          <p:val>
                                            <p:strVal val="ppt_y+0.33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111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106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9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65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3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37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35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3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22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11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2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3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4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50000">
                                          <p:val>
                                            <p:strVal val="ppt_y-0.0123"/>
                                          </p:val>
                                        </p:tav>
                                        <p:tav tm="60000">
                                          <p:val>
                                            <p:strVal val="ppt_y-0.012"/>
                                          </p:val>
                                        </p:tav>
                                        <p:tav tm="70000">
                                          <p:val>
                                            <p:strVal val="ppt_y-0.010"/>
                                          </p:val>
                                        </p:tav>
                                        <p:tav tm="80000">
                                          <p:val>
                                            <p:strVal val="ppt_y-0.007"/>
                                          </p:val>
                                        </p:tav>
                                        <p:tav tm="90000">
                                          <p:val>
                                            <p:strVal val="ppt_y-0.004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80" accel="50000">
                                          <p:stCondLst>
                                            <p:cond delay="182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ppt_h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4" dur="26">
                                          <p:stCondLst>
                                            <p:cond delay="62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5" dur="166" decel="50000">
                                          <p:stCondLst>
                                            <p:cond delay="64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87395" y="500718"/>
            <a:ext cx="13910666" cy="243756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>
              <a:lnSpc>
                <a:spcPct val="110001"/>
              </a:lnSpc>
              <a:buClr>
                <a:srgbClr val="000000"/>
              </a:buClr>
              <a:buNone/>
            </a:pPr>
            <a:r>
              <a:rPr lang="ru-RU" sz="8000" b="1" dirty="0">
                <a:solidFill>
                  <a:srgbClr val="CECFCE"/>
                </a:solidFill>
                <a:latin typeface="Oswald"/>
              </a:rPr>
              <a:t>Практическая значимость</a:t>
            </a:r>
            <a:endParaRPr lang="en-US" sz="8000" b="1" dirty="0">
              <a:solidFill>
                <a:srgbClr val="CECFCE"/>
              </a:solidFill>
              <a:latin typeface="Oswald"/>
            </a:endParaRPr>
          </a:p>
        </p:txBody>
      </p:sp>
      <p:sp>
        <p:nvSpPr>
          <p:cNvPr id="5" name="Text 1"/>
          <p:cNvSpPr/>
          <p:nvPr/>
        </p:nvSpPr>
        <p:spPr>
          <a:xfrm>
            <a:off x="814923" y="2532297"/>
            <a:ext cx="3963472" cy="4088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r>
              <a:rPr lang="en-US" sz="3500" b="1" dirty="0">
                <a:solidFill>
                  <a:srgbClr val="CECFCE"/>
                </a:solidFill>
                <a:latin typeface="Oswald"/>
              </a:rPr>
              <a:t>Повышение </a:t>
            </a:r>
            <a:r>
              <a:rPr lang="ru-RU" sz="3500" b="1" dirty="0">
                <a:solidFill>
                  <a:srgbClr val="CECFCE"/>
                </a:solidFill>
                <a:latin typeface="Oswald"/>
              </a:rPr>
              <a:t>доверия</a:t>
            </a:r>
            <a:endParaRPr lang="en-US" sz="3500" b="1" dirty="0">
              <a:solidFill>
                <a:srgbClr val="CECFCE"/>
              </a:solidFill>
              <a:latin typeface="Oswald"/>
            </a:endParaRPr>
          </a:p>
        </p:txBody>
      </p:sp>
      <p:sp>
        <p:nvSpPr>
          <p:cNvPr id="6" name="Text 2"/>
          <p:cNvSpPr/>
          <p:nvPr/>
        </p:nvSpPr>
        <p:spPr>
          <a:xfrm>
            <a:off x="814924" y="2941156"/>
            <a:ext cx="4051815" cy="275902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>
              <a:lnSpc>
                <a:spcPct val="90000"/>
              </a:lnSpc>
              <a:buClr>
                <a:srgbClr val="000000"/>
              </a:buClr>
              <a:buNone/>
            </a:pPr>
            <a:r>
              <a:rPr lang="en-US" sz="2800" dirty="0">
                <a:solidFill>
                  <a:srgbClr val="CECFCE"/>
                </a:solidFill>
                <a:latin typeface="Radley"/>
              </a:rPr>
              <a:t>Сервис поможет повысить доверие к СМИ и грамотность пользователей в вопросах </a:t>
            </a:r>
            <a:r>
              <a:rPr lang="en-US" sz="2800" dirty="0" err="1">
                <a:solidFill>
                  <a:srgbClr val="CECFCE"/>
                </a:solidFill>
                <a:latin typeface="Radley"/>
              </a:rPr>
              <a:t>информационной</a:t>
            </a:r>
            <a:r>
              <a:rPr lang="en-US" sz="2800" dirty="0">
                <a:solidFill>
                  <a:srgbClr val="CECFCE"/>
                </a:solidFill>
                <a:latin typeface="Radley"/>
              </a:rPr>
              <a:t> </a:t>
            </a:r>
            <a:r>
              <a:rPr lang="en-US" sz="2800" dirty="0" err="1">
                <a:solidFill>
                  <a:srgbClr val="CECFCE"/>
                </a:solidFill>
                <a:latin typeface="Radley"/>
              </a:rPr>
              <a:t>безопасности</a:t>
            </a:r>
            <a:r>
              <a:rPr lang="en-US" sz="2800" dirty="0">
                <a:solidFill>
                  <a:srgbClr val="CECFCE"/>
                </a:solidFill>
                <a:latin typeface="Radley"/>
              </a:rPr>
              <a:t>.</a:t>
            </a:r>
          </a:p>
        </p:txBody>
      </p:sp>
      <p:sp>
        <p:nvSpPr>
          <p:cNvPr id="8" name="Text 3"/>
          <p:cNvSpPr/>
          <p:nvPr/>
        </p:nvSpPr>
        <p:spPr>
          <a:xfrm>
            <a:off x="5133440" y="3829288"/>
            <a:ext cx="4630222" cy="28551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r>
              <a:rPr lang="en-US" sz="3500" b="1" dirty="0">
                <a:solidFill>
                  <a:srgbClr val="CECFCE"/>
                </a:solidFill>
                <a:latin typeface="Oswald"/>
              </a:rPr>
              <a:t>Снижение манипуляций</a:t>
            </a:r>
          </a:p>
        </p:txBody>
      </p:sp>
      <p:sp>
        <p:nvSpPr>
          <p:cNvPr id="9" name="Text 4"/>
          <p:cNvSpPr/>
          <p:nvPr/>
        </p:nvSpPr>
        <p:spPr>
          <a:xfrm>
            <a:off x="5133441" y="4238149"/>
            <a:ext cx="4630222" cy="20287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>
              <a:lnSpc>
                <a:spcPct val="90000"/>
              </a:lnSpc>
              <a:buClr>
                <a:srgbClr val="000000"/>
              </a:buClr>
              <a:buNone/>
            </a:pPr>
            <a:r>
              <a:rPr lang="ru-RU" sz="2800" dirty="0">
                <a:solidFill>
                  <a:srgbClr val="CECFCE"/>
                </a:solidFill>
                <a:latin typeface="Radley"/>
              </a:rPr>
              <a:t>Наша платформа</a:t>
            </a:r>
            <a:r>
              <a:rPr lang="en-US" sz="2800" dirty="0">
                <a:solidFill>
                  <a:srgbClr val="CECFCE"/>
                </a:solidFill>
                <a:latin typeface="Radley"/>
              </a:rPr>
              <a:t> поможет ограничить распространение фейковых новостей и снизить негативное влияние дезинформации на общество.</a:t>
            </a:r>
          </a:p>
        </p:txBody>
      </p:sp>
      <p:sp>
        <p:nvSpPr>
          <p:cNvPr id="11" name="Text 5"/>
          <p:cNvSpPr/>
          <p:nvPr/>
        </p:nvSpPr>
        <p:spPr>
          <a:xfrm>
            <a:off x="9852008" y="4865086"/>
            <a:ext cx="4230172" cy="40886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r>
              <a:rPr lang="en-US" sz="3500" b="1" dirty="0">
                <a:solidFill>
                  <a:srgbClr val="CECFCE"/>
                </a:solidFill>
                <a:latin typeface="Oswald"/>
              </a:rPr>
              <a:t>Экономический рост</a:t>
            </a:r>
          </a:p>
        </p:txBody>
      </p:sp>
      <p:sp>
        <p:nvSpPr>
          <p:cNvPr id="12" name="Text 6"/>
          <p:cNvSpPr/>
          <p:nvPr/>
        </p:nvSpPr>
        <p:spPr>
          <a:xfrm>
            <a:off x="9852009" y="5273948"/>
            <a:ext cx="3963470" cy="295565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>
              <a:lnSpc>
                <a:spcPct val="90000"/>
              </a:lnSpc>
              <a:buClr>
                <a:srgbClr val="000000"/>
              </a:buClr>
              <a:buNone/>
            </a:pPr>
            <a:r>
              <a:rPr lang="ru-RU" sz="2800" dirty="0">
                <a:solidFill>
                  <a:srgbClr val="CECFCE"/>
                </a:solidFill>
                <a:latin typeface="Radley"/>
              </a:rPr>
              <a:t>Этот проект</a:t>
            </a:r>
            <a:r>
              <a:rPr lang="en-US" sz="2800" dirty="0">
                <a:solidFill>
                  <a:srgbClr val="CECFCE"/>
                </a:solidFill>
                <a:latin typeface="Radley"/>
              </a:rPr>
              <a:t> может быть использован для борьбы с финансовыми мошенничествами и защиты инвесторов от необоснованных потерь.</a:t>
            </a:r>
          </a:p>
        </p:txBody>
      </p:sp>
      <p:pic>
        <p:nvPicPr>
          <p:cNvPr id="2" name="Рисунок 1" descr="Изображение выглядит как черный, темнота, ночь&#10;&#10;Автоматически созданное описание">
            <a:extLst>
              <a:ext uri="{FF2B5EF4-FFF2-40B4-BE49-F238E27FC236}">
                <a16:creationId xmlns:a16="http://schemas.microsoft.com/office/drawing/2014/main" id="{DF806DC6-94E7-8FEB-59A1-86CDA888DA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trans="18000"/>
                    </a14:imgEffect>
                  </a14:imgLayer>
                </a14:imgProps>
              </a:ext>
            </a:extLst>
          </a:blip>
          <a:srcRect b="38594"/>
          <a:stretch/>
        </p:blipFill>
        <p:spPr>
          <a:xfrm>
            <a:off x="3008890" y="1422391"/>
            <a:ext cx="2550203" cy="104823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6" presetClass="emph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 tmFilter="0, 0; .2, .5; .8, .5; 1, 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3" dur="250" autoRev="1" fill="hold"/>
                                        <p:tgtEl>
                                          <p:spTgt spid="5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6 2.46914E-6 C 0.01346 -0.01158 0.02691 -0.02334 0.05165 -0.02874 C 0.0765 -0.03415 0.116 -0.04765 0.14866 -0.0326 C 0.18132 -0.01756 0.22266 0.0297 0.24783 0.06134 C 0.2729 0.09298 0.27691 0.15451 0.29948 0.15702 C 0.32216 0.15953 0.35569 0.0787 0.38357 0.07658 C 0.41146 0.07465 0.4388 0.11805 0.46691 0.14506 C 0.49501 0.17207 0.5523 0.23842 0.5523 0.23862 C 0.57433 0.26234 0.58193 0.29128 0.59918 0.28838 C 0.61632 0.28568 0.6288 0.20795 0.65538 0.22183 C 0.68197 0.23572 0.73351 0.32928 0.75857 0.37172 C 0.78353 0.41435 0.79449 0.44579 0.80545 0.47743 " pathEditMode="relative" rAng="0" ptsTypes="AAAAAAAAAAAA">
                                      <p:cBhvr>
                                        <p:cTn id="26" dur="3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0267" y="2189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26" presetClass="emph" presetSubtype="0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9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26" presetClass="emph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1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764381" y="663654"/>
            <a:ext cx="12751856" cy="266593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>
              <a:lnSpc>
                <a:spcPct val="110001"/>
              </a:lnSpc>
              <a:buClr>
                <a:srgbClr val="000000"/>
              </a:buClr>
              <a:buNone/>
            </a:pPr>
            <a:r>
              <a:rPr lang="ru-RU" sz="8000" b="1" dirty="0">
                <a:solidFill>
                  <a:srgbClr val="CECFCE"/>
                </a:solidFill>
                <a:latin typeface="Oswald"/>
              </a:rPr>
              <a:t>Реализация: продуманность  и жизнеспособность</a:t>
            </a:r>
            <a:endParaRPr lang="en-US" sz="8000" b="1" dirty="0">
              <a:solidFill>
                <a:srgbClr val="CECFCE"/>
              </a:solidFill>
              <a:latin typeface="Oswald"/>
            </a:endParaRPr>
          </a:p>
        </p:txBody>
      </p:sp>
      <p:sp>
        <p:nvSpPr>
          <p:cNvPr id="4" name="Shape 1"/>
          <p:cNvSpPr/>
          <p:nvPr/>
        </p:nvSpPr>
        <p:spPr>
          <a:xfrm>
            <a:off x="539592" y="3575520"/>
            <a:ext cx="8781062" cy="3733572"/>
          </a:xfrm>
          <a:prstGeom prst="roundRect">
            <a:avLst>
              <a:gd name="adj" fmla="val 11042"/>
            </a:avLst>
          </a:prstGeom>
          <a:solidFill>
            <a:schemeClr val="tx1">
              <a:lumMod val="60000"/>
              <a:lumOff val="40000"/>
            </a:schemeClr>
          </a:solidFill>
          <a:ln/>
        </p:spPr>
        <p:txBody>
          <a:bodyPr/>
          <a:lstStyle/>
          <a:p>
            <a:pPr>
              <a:lnSpc>
                <a:spcPct val="90000"/>
              </a:lnSpc>
              <a:buClr>
                <a:srgbClr val="000000"/>
              </a:buClr>
            </a:pPr>
            <a:r>
              <a:rPr lang="ru-RU" sz="2800" dirty="0">
                <a:solidFill>
                  <a:srgbClr val="CECFCE"/>
                </a:solidFill>
                <a:latin typeface="Radley"/>
              </a:rPr>
              <a:t>Модель машинного обучения </a:t>
            </a:r>
            <a:r>
              <a:rPr lang="en" sz="2800" dirty="0">
                <a:solidFill>
                  <a:srgbClr val="CECFCE"/>
                </a:solidFill>
                <a:latin typeface="Radley"/>
              </a:rPr>
              <a:t>SVC (</a:t>
            </a:r>
            <a:r>
              <a:rPr lang="ru-RU" sz="2800" dirty="0">
                <a:solidFill>
                  <a:srgbClr val="CECFCE"/>
                </a:solidFill>
                <a:latin typeface="Radley"/>
              </a:rPr>
              <a:t>метод опорных векторов), выбранная в результате сравнения точности различных моделей классификации. Она позволяет определить дезинформацию в тексте.</a:t>
            </a:r>
          </a:p>
          <a:p>
            <a:pPr>
              <a:lnSpc>
                <a:spcPct val="90000"/>
              </a:lnSpc>
              <a:buClr>
                <a:srgbClr val="000000"/>
              </a:buClr>
            </a:pPr>
            <a:r>
              <a:rPr lang="ru-RU" sz="2800" dirty="0">
                <a:solidFill>
                  <a:srgbClr val="CECFCE"/>
                </a:solidFill>
                <a:latin typeface="Radley"/>
              </a:rPr>
              <a:t>Для обучения модели использовался набор данных, собранный с различных новостных ресурсов, источником фейков являлось шуточное издание "Панорама"</a:t>
            </a:r>
          </a:p>
          <a:p>
            <a:pPr>
              <a:lnSpc>
                <a:spcPct val="90000"/>
              </a:lnSpc>
              <a:buClr>
                <a:srgbClr val="000000"/>
              </a:buClr>
            </a:pPr>
            <a:endParaRPr lang="en-US" sz="2800" dirty="0">
              <a:solidFill>
                <a:srgbClr val="CECFCE"/>
              </a:solidFill>
              <a:latin typeface="Radley"/>
            </a:endParaRPr>
          </a:p>
        </p:txBody>
      </p:sp>
      <p:sp>
        <p:nvSpPr>
          <p:cNvPr id="6" name="Text 3"/>
          <p:cNvSpPr/>
          <p:nvPr/>
        </p:nvSpPr>
        <p:spPr>
          <a:xfrm>
            <a:off x="776655" y="3771761"/>
            <a:ext cx="8306935" cy="353733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90000"/>
              </a:lnSpc>
              <a:buClr>
                <a:srgbClr val="000000"/>
              </a:buClr>
            </a:pPr>
            <a:endParaRPr lang="en-US" sz="2800" dirty="0">
              <a:solidFill>
                <a:srgbClr val="CECFCE"/>
              </a:solidFill>
              <a:latin typeface="Radley"/>
            </a:endParaRPr>
          </a:p>
        </p:txBody>
      </p:sp>
      <p:sp>
        <p:nvSpPr>
          <p:cNvPr id="5" name="Shape 1">
            <a:extLst>
              <a:ext uri="{FF2B5EF4-FFF2-40B4-BE49-F238E27FC236}">
                <a16:creationId xmlns:a16="http://schemas.microsoft.com/office/drawing/2014/main" id="{6E74C7A2-E275-ADE7-8A8B-CBF0994F5ED5}"/>
              </a:ext>
            </a:extLst>
          </p:cNvPr>
          <p:cNvSpPr/>
          <p:nvPr/>
        </p:nvSpPr>
        <p:spPr>
          <a:xfrm>
            <a:off x="9967425" y="3575520"/>
            <a:ext cx="4120736" cy="3733572"/>
          </a:xfrm>
          <a:prstGeom prst="roundRect">
            <a:avLst>
              <a:gd name="adj" fmla="val 11042"/>
            </a:avLst>
          </a:prstGeom>
          <a:solidFill>
            <a:schemeClr val="tx1">
              <a:lumMod val="60000"/>
              <a:lumOff val="40000"/>
            </a:schemeClr>
          </a:solidFill>
          <a:ln/>
        </p:spPr>
        <p:txBody>
          <a:bodyPr/>
          <a:lstStyle/>
          <a:p>
            <a:endParaRPr lang="ru-RU" dirty="0"/>
          </a:p>
        </p:txBody>
      </p:sp>
      <p:sp>
        <p:nvSpPr>
          <p:cNvPr id="7" name="Text 3">
            <a:extLst>
              <a:ext uri="{FF2B5EF4-FFF2-40B4-BE49-F238E27FC236}">
                <a16:creationId xmlns:a16="http://schemas.microsoft.com/office/drawing/2014/main" id="{C315C5DD-6830-DF62-76E1-806D850C2A8A}"/>
              </a:ext>
            </a:extLst>
          </p:cNvPr>
          <p:cNvSpPr/>
          <p:nvPr/>
        </p:nvSpPr>
        <p:spPr>
          <a:xfrm>
            <a:off x="10190449" y="3726089"/>
            <a:ext cx="3702205" cy="33883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50000"/>
              </a:lnSpc>
              <a:buClr>
                <a:srgbClr val="000000"/>
              </a:buClr>
            </a:pPr>
            <a:r>
              <a:rPr lang="en" sz="2800" dirty="0">
                <a:solidFill>
                  <a:srgbClr val="CECFCE"/>
                </a:solidFill>
              </a:rPr>
              <a:t>ML</a:t>
            </a:r>
            <a:r>
              <a:rPr lang="ru-RU" sz="2800" dirty="0">
                <a:solidFill>
                  <a:srgbClr val="CECFCE"/>
                </a:solidFill>
              </a:rPr>
              <a:t>:</a:t>
            </a:r>
            <a:r>
              <a:rPr lang="en" sz="2800" dirty="0">
                <a:solidFill>
                  <a:srgbClr val="CECFCE"/>
                </a:solidFill>
              </a:rPr>
              <a:t> scikit-learn </a:t>
            </a:r>
            <a:endParaRPr lang="ru-RU" sz="2800" dirty="0">
              <a:solidFill>
                <a:srgbClr val="CECFCE"/>
              </a:solidFill>
            </a:endParaRPr>
          </a:p>
          <a:p>
            <a:pPr>
              <a:lnSpc>
                <a:spcPct val="150000"/>
              </a:lnSpc>
              <a:buClr>
                <a:srgbClr val="000000"/>
              </a:buClr>
            </a:pPr>
            <a:r>
              <a:rPr lang="en" sz="2800" dirty="0">
                <a:solidFill>
                  <a:srgbClr val="CECFCE"/>
                </a:solidFill>
              </a:rPr>
              <a:t>website: flask, html, </a:t>
            </a:r>
            <a:r>
              <a:rPr lang="en" sz="2800" dirty="0" err="1">
                <a:solidFill>
                  <a:srgbClr val="CECFCE"/>
                </a:solidFill>
              </a:rPr>
              <a:t>css</a:t>
            </a:r>
            <a:r>
              <a:rPr lang="en" sz="2800" dirty="0">
                <a:solidFill>
                  <a:srgbClr val="CECFCE"/>
                </a:solidFill>
              </a:rPr>
              <a:t> backend: </a:t>
            </a:r>
            <a:r>
              <a:rPr lang="en" sz="2800" dirty="0" err="1">
                <a:solidFill>
                  <a:srgbClr val="CECFCE"/>
                </a:solidFill>
              </a:rPr>
              <a:t>fastapi</a:t>
            </a:r>
            <a:r>
              <a:rPr lang="en" sz="2800" dirty="0">
                <a:solidFill>
                  <a:srgbClr val="CECFCE"/>
                </a:solidFill>
              </a:rPr>
              <a:t> </a:t>
            </a:r>
            <a:endParaRPr lang="en-US" sz="2800" dirty="0">
              <a:solidFill>
                <a:srgbClr val="CECFCE"/>
              </a:solidFill>
            </a:endParaRPr>
          </a:p>
          <a:p>
            <a:pPr>
              <a:lnSpc>
                <a:spcPct val="150000"/>
              </a:lnSpc>
              <a:buClr>
                <a:srgbClr val="000000"/>
              </a:buClr>
            </a:pPr>
            <a:r>
              <a:rPr lang="en-US" sz="2800" dirty="0">
                <a:solidFill>
                  <a:srgbClr val="CECFCE"/>
                </a:solidFill>
              </a:rPr>
              <a:t>deploy</a:t>
            </a:r>
            <a:r>
              <a:rPr lang="ru-RU" sz="2800" dirty="0">
                <a:solidFill>
                  <a:srgbClr val="CECFCE"/>
                </a:solidFill>
              </a:rPr>
              <a:t>: </a:t>
            </a:r>
            <a:r>
              <a:rPr lang="en" sz="2800" dirty="0">
                <a:solidFill>
                  <a:srgbClr val="CECFCE"/>
                </a:solidFill>
              </a:rPr>
              <a:t>docker</a:t>
            </a:r>
            <a:endParaRPr lang="en-US" sz="2800" dirty="0">
              <a:solidFill>
                <a:srgbClr val="CECFCE"/>
              </a:solidFill>
              <a:latin typeface="Radley"/>
            </a:endParaRP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BCBDE58C-A368-71E4-32B9-D446B2552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29422" y="3786048"/>
            <a:ext cx="242161" cy="242161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68E0D0A-3413-66DD-21B0-D63F994CBB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12500" y1="37500" x2="12500" y2="37500"/>
                        <a14:foregroundMark x1="31250" y1="25000" x2="31250" y2="25000"/>
                        <a14:foregroundMark x1="68750" y1="56250" x2="68750" y2="562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2572274" y="5270129"/>
            <a:ext cx="242161" cy="242161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CAB5D3D4-8BCB-FB0A-E62B-852F202490B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25000" y1="31250" x2="25000" y2="31250"/>
                        <a14:foregroundMark x1="37500" y1="56250" x2="37500" y2="56250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1691546" y="4395648"/>
            <a:ext cx="242161" cy="242161"/>
          </a:xfrm>
          <a:prstGeom prst="rect">
            <a:avLst/>
          </a:prstGeom>
        </p:spPr>
      </p:pic>
      <p:pic>
        <p:nvPicPr>
          <p:cNvPr id="20" name="Рисунок 19" descr="Изображение выглядит как символ, Графика, графическая вставка, творческий подход&#10;&#10;Автоматически созданное описание">
            <a:extLst>
              <a:ext uri="{FF2B5EF4-FFF2-40B4-BE49-F238E27FC236}">
                <a16:creationId xmlns:a16="http://schemas.microsoft.com/office/drawing/2014/main" id="{F33D1503-3122-A5C5-1FF1-720537CFCE4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398105" y="6522216"/>
            <a:ext cx="1992892" cy="1573752"/>
          </a:xfrm>
          <a:prstGeom prst="rect">
            <a:avLst/>
          </a:prstGeom>
        </p:spPr>
      </p:pic>
      <p:pic>
        <p:nvPicPr>
          <p:cNvPr id="22" name="Рисунок 21" descr="Изображение выглядит как красный, Графика, апельсин,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E28DFBF8-38D2-7EEF-EDAA-59830E8E1D4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655361" y="4407653"/>
            <a:ext cx="242161" cy="242161"/>
          </a:xfrm>
          <a:prstGeom prst="rect">
            <a:avLst/>
          </a:prstGeom>
        </p:spPr>
      </p:pic>
      <p:pic>
        <p:nvPicPr>
          <p:cNvPr id="24" name="Рисунок 23" descr="Изображение выглядит как Цвет электрик, символ, Графика, логотип&#10;&#10;Автоматически созданное описание">
            <a:extLst>
              <a:ext uri="{FF2B5EF4-FFF2-40B4-BE49-F238E27FC236}">
                <a16:creationId xmlns:a16="http://schemas.microsoft.com/office/drawing/2014/main" id="{1E38B164-4C3F-83C1-FC06-D822644A5062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6171" l="10000" r="90000">
                        <a14:foregroundMark x1="57179" y1="56286" x2="57179" y2="56286"/>
                        <a14:foregroundMark x1="49071" y1="96171" x2="49071" y2="961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3197714" y="4339518"/>
            <a:ext cx="505112" cy="31569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44152" y="648268"/>
            <a:ext cx="7767003" cy="1028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>
              <a:lnSpc>
                <a:spcPct val="110001"/>
              </a:lnSpc>
              <a:buClr>
                <a:srgbClr val="000000"/>
              </a:buClr>
              <a:buNone/>
            </a:pPr>
            <a:r>
              <a:rPr lang="ru-RU" sz="8000" b="1" dirty="0">
                <a:solidFill>
                  <a:srgbClr val="CECFCE"/>
                </a:solidFill>
                <a:latin typeface="Oswald"/>
              </a:rPr>
              <a:t>Как это работает</a:t>
            </a:r>
            <a:endParaRPr lang="en-US" sz="8000" b="1" dirty="0">
              <a:solidFill>
                <a:srgbClr val="CECFCE"/>
              </a:solidFill>
              <a:latin typeface="Oswald"/>
            </a:endParaRPr>
          </a:p>
        </p:txBody>
      </p:sp>
      <p:sp>
        <p:nvSpPr>
          <p:cNvPr id="7" name="Text 5"/>
          <p:cNvSpPr/>
          <p:nvPr/>
        </p:nvSpPr>
        <p:spPr>
          <a:xfrm>
            <a:off x="844152" y="2138789"/>
            <a:ext cx="7853798" cy="7334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endParaRPr lang="ru-RU" sz="3500" b="1" dirty="0">
              <a:solidFill>
                <a:srgbClr val="CECFCE"/>
              </a:solidFill>
              <a:latin typeface="Oswald"/>
            </a:endParaRPr>
          </a:p>
          <a:p>
            <a:pPr>
              <a:lnSpc>
                <a:spcPts val="2150"/>
              </a:lnSpc>
            </a:pPr>
            <a:r>
              <a:rPr lang="ru-RU" sz="3500" b="1" dirty="0">
                <a:solidFill>
                  <a:srgbClr val="CECFCE"/>
                </a:solidFill>
                <a:latin typeface="Oswald"/>
              </a:rPr>
              <a:t>Определение наличия дезинформации</a:t>
            </a:r>
            <a:endParaRPr lang="en-US" sz="3500" b="1" dirty="0">
              <a:solidFill>
                <a:srgbClr val="CECFCE"/>
              </a:solidFill>
              <a:latin typeface="Oswald"/>
            </a:endParaRPr>
          </a:p>
        </p:txBody>
      </p:sp>
      <p:sp>
        <p:nvSpPr>
          <p:cNvPr id="8" name="Text 6"/>
          <p:cNvSpPr/>
          <p:nvPr/>
        </p:nvSpPr>
        <p:spPr>
          <a:xfrm>
            <a:off x="844152" y="2912357"/>
            <a:ext cx="13397142" cy="86661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>
              <a:lnSpc>
                <a:spcPct val="90000"/>
              </a:lnSpc>
              <a:buClr>
                <a:srgbClr val="000000"/>
              </a:buClr>
              <a:buNone/>
            </a:pPr>
            <a:r>
              <a:rPr lang="ru-RU" sz="2800" dirty="0">
                <a:solidFill>
                  <a:srgbClr val="CECFCE"/>
                </a:solidFill>
                <a:latin typeface="Radley"/>
              </a:rPr>
              <a:t>На основании тренировочных данных модель делает предсказание</a:t>
            </a:r>
            <a:r>
              <a:rPr lang="en-US" sz="2800" dirty="0">
                <a:solidFill>
                  <a:srgbClr val="CECFCE"/>
                </a:solidFill>
                <a:latin typeface="Radley"/>
              </a:rPr>
              <a:t> </a:t>
            </a:r>
            <a:endParaRPr lang="ru-RU" sz="2800" dirty="0">
              <a:solidFill>
                <a:srgbClr val="CECFCE"/>
              </a:solidFill>
              <a:latin typeface="Radley"/>
            </a:endParaRPr>
          </a:p>
          <a:p>
            <a:pPr indent="0">
              <a:lnSpc>
                <a:spcPct val="90000"/>
              </a:lnSpc>
              <a:buClr>
                <a:srgbClr val="000000"/>
              </a:buClr>
              <a:buNone/>
            </a:pPr>
            <a:r>
              <a:rPr lang="ru-RU" sz="2800" dirty="0">
                <a:solidFill>
                  <a:srgbClr val="CECFCE"/>
                </a:solidFill>
                <a:latin typeface="Radley"/>
              </a:rPr>
              <a:t>для входного текста</a:t>
            </a:r>
          </a:p>
        </p:txBody>
      </p:sp>
      <p:sp>
        <p:nvSpPr>
          <p:cNvPr id="12" name="Text 10"/>
          <p:cNvSpPr/>
          <p:nvPr/>
        </p:nvSpPr>
        <p:spPr>
          <a:xfrm>
            <a:off x="844152" y="3976238"/>
            <a:ext cx="5489736" cy="5143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endParaRPr lang="ru-RU" sz="3500" b="1" dirty="0">
              <a:solidFill>
                <a:srgbClr val="CECFCE"/>
              </a:solidFill>
              <a:latin typeface="Oswald"/>
            </a:endParaRPr>
          </a:p>
          <a:p>
            <a:pPr>
              <a:lnSpc>
                <a:spcPts val="2150"/>
              </a:lnSpc>
            </a:pPr>
            <a:r>
              <a:rPr lang="ru-RU" sz="3500" b="1" dirty="0">
                <a:solidFill>
                  <a:srgbClr val="CECFCE"/>
                </a:solidFill>
                <a:latin typeface="Oswald"/>
              </a:rPr>
              <a:t>Обоснование результата</a:t>
            </a:r>
          </a:p>
        </p:txBody>
      </p:sp>
      <p:sp>
        <p:nvSpPr>
          <p:cNvPr id="13" name="Text 11"/>
          <p:cNvSpPr/>
          <p:nvPr/>
        </p:nvSpPr>
        <p:spPr>
          <a:xfrm>
            <a:off x="844152" y="4703472"/>
            <a:ext cx="14047553" cy="756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>
              <a:lnSpc>
                <a:spcPct val="90000"/>
              </a:lnSpc>
              <a:buClr>
                <a:srgbClr val="000000"/>
              </a:buClr>
              <a:buNone/>
            </a:pPr>
            <a:r>
              <a:rPr lang="ru-RU" sz="2800" dirty="0">
                <a:solidFill>
                  <a:srgbClr val="CECFCE"/>
                </a:solidFill>
                <a:latin typeface="Radley"/>
              </a:rPr>
              <a:t>В случае, если текст содержит ложные сведения, проводится его дополнительный </a:t>
            </a:r>
          </a:p>
          <a:p>
            <a:pPr indent="0">
              <a:lnSpc>
                <a:spcPct val="90000"/>
              </a:lnSpc>
              <a:buClr>
                <a:srgbClr val="000000"/>
              </a:buClr>
              <a:buNone/>
            </a:pPr>
            <a:r>
              <a:rPr lang="ru-RU" sz="2800" dirty="0">
                <a:solidFill>
                  <a:srgbClr val="CECFCE"/>
                </a:solidFill>
                <a:latin typeface="Radley"/>
              </a:rPr>
              <a:t>анализ при помощи </a:t>
            </a:r>
            <a:r>
              <a:rPr lang="en-US" sz="2800" dirty="0">
                <a:solidFill>
                  <a:srgbClr val="CECFCE"/>
                </a:solidFill>
                <a:latin typeface="Radley"/>
              </a:rPr>
              <a:t>LLM ChatGPT 4o-mini</a:t>
            </a:r>
          </a:p>
        </p:txBody>
      </p:sp>
      <p:sp>
        <p:nvSpPr>
          <p:cNvPr id="22" name="Text 20"/>
          <p:cNvSpPr/>
          <p:nvPr/>
        </p:nvSpPr>
        <p:spPr>
          <a:xfrm>
            <a:off x="844152" y="5708379"/>
            <a:ext cx="4536749" cy="88499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endParaRPr lang="ru-RU" sz="3500" b="1" dirty="0">
              <a:solidFill>
                <a:srgbClr val="CECFCE"/>
              </a:solidFill>
              <a:latin typeface="Oswald"/>
            </a:endParaRPr>
          </a:p>
          <a:p>
            <a:pPr>
              <a:lnSpc>
                <a:spcPts val="2150"/>
              </a:lnSpc>
            </a:pPr>
            <a:r>
              <a:rPr lang="ru-RU" sz="3500" b="1" dirty="0">
                <a:solidFill>
                  <a:srgbClr val="CECFCE"/>
                </a:solidFill>
                <a:latin typeface="Oswald"/>
              </a:rPr>
              <a:t>Вердикт</a:t>
            </a:r>
            <a:endParaRPr lang="en-US" sz="3500" b="1" dirty="0">
              <a:solidFill>
                <a:srgbClr val="CECFCE"/>
              </a:solidFill>
              <a:latin typeface="Oswald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844152" y="6464749"/>
            <a:ext cx="11839611" cy="88499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>
              <a:lnSpc>
                <a:spcPct val="90000"/>
              </a:lnSpc>
              <a:buClr>
                <a:srgbClr val="000000"/>
              </a:buClr>
              <a:buNone/>
            </a:pPr>
            <a:r>
              <a:rPr lang="en-US" sz="2800" dirty="0">
                <a:solidFill>
                  <a:srgbClr val="CECFCE"/>
                </a:solidFill>
                <a:latin typeface="Radley"/>
              </a:rPr>
              <a:t>Формирование отчета о достоверности новости с </a:t>
            </a:r>
            <a:r>
              <a:rPr lang="en-US" sz="2800" dirty="0" err="1">
                <a:solidFill>
                  <a:srgbClr val="CECFCE"/>
                </a:solidFill>
                <a:latin typeface="Radley"/>
              </a:rPr>
              <a:t>указанием</a:t>
            </a:r>
            <a:r>
              <a:rPr lang="en-US" sz="2800" dirty="0">
                <a:solidFill>
                  <a:srgbClr val="CECFCE"/>
                </a:solidFill>
                <a:latin typeface="Radley"/>
              </a:rPr>
              <a:t> </a:t>
            </a:r>
            <a:r>
              <a:rPr lang="en-US" sz="2800" dirty="0" err="1">
                <a:solidFill>
                  <a:srgbClr val="CECFCE"/>
                </a:solidFill>
                <a:latin typeface="Radley"/>
              </a:rPr>
              <a:t>выявленных</a:t>
            </a:r>
            <a:r>
              <a:rPr lang="en-US" sz="2800" dirty="0">
                <a:solidFill>
                  <a:srgbClr val="CECFCE"/>
                </a:solidFill>
                <a:latin typeface="Radley"/>
              </a:rPr>
              <a:t> противоречий </a:t>
            </a:r>
            <a:r>
              <a:rPr lang="en-US" sz="2800" dirty="0" err="1">
                <a:solidFill>
                  <a:srgbClr val="CECFCE"/>
                </a:solidFill>
                <a:latin typeface="Radley"/>
              </a:rPr>
              <a:t>и</a:t>
            </a:r>
            <a:r>
              <a:rPr lang="en-US" sz="2800" dirty="0">
                <a:solidFill>
                  <a:srgbClr val="CECFCE"/>
                </a:solidFill>
                <a:latin typeface="Radley"/>
              </a:rPr>
              <a:t> </a:t>
            </a:r>
            <a:r>
              <a:rPr lang="en-US" sz="2800" dirty="0" err="1">
                <a:solidFill>
                  <a:srgbClr val="CECFCE"/>
                </a:solidFill>
                <a:latin typeface="Radley"/>
              </a:rPr>
              <a:t>потенциальн</a:t>
            </a:r>
            <a:r>
              <a:rPr lang="ru-RU" sz="2800" dirty="0">
                <a:solidFill>
                  <a:srgbClr val="CECFCE"/>
                </a:solidFill>
                <a:latin typeface="Radley"/>
              </a:rPr>
              <a:t>ой дезинформации</a:t>
            </a:r>
            <a:endParaRPr lang="en-US" sz="2800" dirty="0">
              <a:solidFill>
                <a:srgbClr val="CECFCE"/>
              </a:solidFill>
              <a:latin typeface="Radley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">
            <a:extLst>
              <a:ext uri="{FF2B5EF4-FFF2-40B4-BE49-F238E27FC236}">
                <a16:creationId xmlns:a16="http://schemas.microsoft.com/office/drawing/2014/main" id="{24D25AB6-8CB9-490A-D43F-EAF4B8982ACC}"/>
              </a:ext>
            </a:extLst>
          </p:cNvPr>
          <p:cNvSpPr/>
          <p:nvPr/>
        </p:nvSpPr>
        <p:spPr>
          <a:xfrm>
            <a:off x="559181" y="2075094"/>
            <a:ext cx="4569409" cy="1997639"/>
          </a:xfrm>
          <a:prstGeom prst="roundRect">
            <a:avLst>
              <a:gd name="adj" fmla="val 11042"/>
            </a:avLst>
          </a:prstGeom>
          <a:solidFill>
            <a:schemeClr val="tx1">
              <a:lumMod val="60000"/>
              <a:lumOff val="40000"/>
            </a:schemeClr>
          </a:solidFill>
          <a:ln/>
        </p:spPr>
      </p:sp>
      <p:sp>
        <p:nvSpPr>
          <p:cNvPr id="14" name="Shape 1">
            <a:extLst>
              <a:ext uri="{FF2B5EF4-FFF2-40B4-BE49-F238E27FC236}">
                <a16:creationId xmlns:a16="http://schemas.microsoft.com/office/drawing/2014/main" id="{030A0247-0B84-3ECB-EC3F-B7AFB1B8BF9C}"/>
              </a:ext>
            </a:extLst>
          </p:cNvPr>
          <p:cNvSpPr/>
          <p:nvPr/>
        </p:nvSpPr>
        <p:spPr>
          <a:xfrm>
            <a:off x="5610791" y="3294294"/>
            <a:ext cx="3274348" cy="2385313"/>
          </a:xfrm>
          <a:prstGeom prst="roundRect">
            <a:avLst>
              <a:gd name="adj" fmla="val 11042"/>
            </a:avLst>
          </a:prstGeom>
          <a:solidFill>
            <a:schemeClr val="tx1">
              <a:lumMod val="60000"/>
              <a:lumOff val="40000"/>
            </a:schemeClr>
          </a:solidFill>
          <a:ln/>
        </p:spPr>
      </p:sp>
      <p:sp>
        <p:nvSpPr>
          <p:cNvPr id="13" name="Shape 1">
            <a:extLst>
              <a:ext uri="{FF2B5EF4-FFF2-40B4-BE49-F238E27FC236}">
                <a16:creationId xmlns:a16="http://schemas.microsoft.com/office/drawing/2014/main" id="{17FD0D95-B768-B0B5-4761-FA3352A754B2}"/>
              </a:ext>
            </a:extLst>
          </p:cNvPr>
          <p:cNvSpPr/>
          <p:nvPr/>
        </p:nvSpPr>
        <p:spPr>
          <a:xfrm>
            <a:off x="9421108" y="2075094"/>
            <a:ext cx="4863851" cy="5600323"/>
          </a:xfrm>
          <a:prstGeom prst="roundRect">
            <a:avLst>
              <a:gd name="adj" fmla="val 11042"/>
            </a:avLst>
          </a:prstGeom>
          <a:solidFill>
            <a:schemeClr val="tx1">
              <a:lumMod val="60000"/>
              <a:lumOff val="40000"/>
            </a:schemeClr>
          </a:solidFill>
          <a:ln/>
        </p:spPr>
      </p:sp>
      <p:sp>
        <p:nvSpPr>
          <p:cNvPr id="12" name="Shape 1">
            <a:extLst>
              <a:ext uri="{FF2B5EF4-FFF2-40B4-BE49-F238E27FC236}">
                <a16:creationId xmlns:a16="http://schemas.microsoft.com/office/drawing/2014/main" id="{DEA6DA20-DD8C-7EAA-2B07-539DF651A279}"/>
              </a:ext>
            </a:extLst>
          </p:cNvPr>
          <p:cNvSpPr/>
          <p:nvPr/>
        </p:nvSpPr>
        <p:spPr>
          <a:xfrm>
            <a:off x="594292" y="4931596"/>
            <a:ext cx="4534299" cy="2743821"/>
          </a:xfrm>
          <a:prstGeom prst="roundRect">
            <a:avLst>
              <a:gd name="adj" fmla="val 11042"/>
            </a:avLst>
          </a:prstGeom>
          <a:solidFill>
            <a:schemeClr val="tx1">
              <a:lumMod val="60000"/>
              <a:lumOff val="40000"/>
            </a:schemeClr>
          </a:solidFill>
          <a:ln/>
        </p:spPr>
      </p:sp>
      <p:sp>
        <p:nvSpPr>
          <p:cNvPr id="2" name="Text 0"/>
          <p:cNvSpPr/>
          <p:nvPr/>
        </p:nvSpPr>
        <p:spPr>
          <a:xfrm>
            <a:off x="559182" y="179339"/>
            <a:ext cx="7374583" cy="138318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ct val="110001"/>
              </a:lnSpc>
              <a:buClr>
                <a:srgbClr val="000000"/>
              </a:buClr>
            </a:pPr>
            <a:r>
              <a:rPr lang="en-US" sz="8000" b="1" dirty="0" err="1">
                <a:solidFill>
                  <a:srgbClr val="CECFCE"/>
                </a:solidFill>
                <a:latin typeface="Oswald"/>
              </a:rPr>
              <a:t>Преимущества</a:t>
            </a:r>
            <a:r>
              <a:rPr lang="en-US" sz="8000" b="1" dirty="0">
                <a:solidFill>
                  <a:srgbClr val="CECFCE"/>
                </a:solidFill>
                <a:latin typeface="Oswald"/>
              </a:rPr>
              <a:t> </a:t>
            </a:r>
          </a:p>
        </p:txBody>
      </p:sp>
      <p:sp>
        <p:nvSpPr>
          <p:cNvPr id="3" name="Text 1"/>
          <p:cNvSpPr/>
          <p:nvPr/>
        </p:nvSpPr>
        <p:spPr>
          <a:xfrm>
            <a:off x="864037" y="164894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r>
              <a:rPr lang="en-US" sz="3500" b="1" dirty="0" err="1">
                <a:solidFill>
                  <a:srgbClr val="CECFCE"/>
                </a:solidFill>
                <a:latin typeface="Oswald"/>
              </a:rPr>
              <a:t>Точность</a:t>
            </a:r>
            <a:endParaRPr lang="en-US" sz="3500" b="1" dirty="0">
              <a:solidFill>
                <a:srgbClr val="CECFCE"/>
              </a:solidFill>
              <a:latin typeface="Oswald"/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2238657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>
              <a:lnSpc>
                <a:spcPct val="90000"/>
              </a:lnSpc>
              <a:buClr>
                <a:srgbClr val="000000"/>
              </a:buClr>
              <a:buNone/>
            </a:pPr>
            <a:r>
              <a:rPr lang="ru-RU" sz="2800" dirty="0">
                <a:solidFill>
                  <a:srgbClr val="CECFCE"/>
                </a:solidFill>
              </a:rPr>
              <a:t>Модель обучена</a:t>
            </a:r>
            <a:r>
              <a:rPr lang="en-US" sz="2800" dirty="0">
                <a:solidFill>
                  <a:srgbClr val="CECFCE"/>
                </a:solidFill>
                <a:latin typeface="Radley"/>
              </a:rPr>
              <a:t> на больших объемах </a:t>
            </a:r>
            <a:r>
              <a:rPr lang="en-US" sz="2800" dirty="0" err="1">
                <a:solidFill>
                  <a:srgbClr val="CECFCE"/>
                </a:solidFill>
                <a:latin typeface="Radley"/>
              </a:rPr>
              <a:t>данных</a:t>
            </a:r>
            <a:r>
              <a:rPr lang="en-US" sz="2800" dirty="0">
                <a:solidFill>
                  <a:srgbClr val="CECFCE"/>
                </a:solidFill>
                <a:latin typeface="Radley"/>
              </a:rPr>
              <a:t> </a:t>
            </a:r>
            <a:r>
              <a:rPr lang="en-US" sz="2800" dirty="0" err="1">
                <a:solidFill>
                  <a:srgbClr val="CECFCE"/>
                </a:solidFill>
                <a:latin typeface="Radley"/>
              </a:rPr>
              <a:t>и</a:t>
            </a:r>
            <a:r>
              <a:rPr lang="en-US" sz="2800" dirty="0">
                <a:solidFill>
                  <a:srgbClr val="CECFCE"/>
                </a:solidFill>
                <a:latin typeface="Radley"/>
              </a:rPr>
              <a:t> </a:t>
            </a:r>
            <a:r>
              <a:rPr lang="ru-RU" sz="2800" dirty="0">
                <a:solidFill>
                  <a:srgbClr val="CECFCE"/>
                </a:solidFill>
              </a:rPr>
              <a:t>имеет показатель </a:t>
            </a:r>
            <a:r>
              <a:rPr lang="en-US" sz="2800" dirty="0">
                <a:solidFill>
                  <a:srgbClr val="CECFCE"/>
                </a:solidFill>
                <a:latin typeface="Radley"/>
              </a:rPr>
              <a:t>Accuracy </a:t>
            </a:r>
            <a:r>
              <a:rPr lang="en-US" sz="2800" b="1" dirty="0">
                <a:solidFill>
                  <a:srgbClr val="CECFCE"/>
                </a:solidFill>
                <a:latin typeface="Radley"/>
              </a:rPr>
              <a:t>95%</a:t>
            </a:r>
          </a:p>
        </p:txBody>
      </p:sp>
      <p:sp>
        <p:nvSpPr>
          <p:cNvPr id="5" name="Text 3"/>
          <p:cNvSpPr/>
          <p:nvPr/>
        </p:nvSpPr>
        <p:spPr>
          <a:xfrm>
            <a:off x="5847515" y="286655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r>
              <a:rPr lang="ru-RU" sz="3500" b="1" dirty="0">
                <a:solidFill>
                  <a:srgbClr val="CECFCE"/>
                </a:solidFill>
                <a:latin typeface="Oswald"/>
              </a:rPr>
              <a:t>Доступность</a:t>
            </a:r>
            <a:endParaRPr lang="en-US" sz="3500" b="1" dirty="0">
              <a:solidFill>
                <a:srgbClr val="CECFCE"/>
              </a:solidFill>
              <a:latin typeface="Oswald"/>
            </a:endParaRPr>
          </a:p>
        </p:txBody>
      </p:sp>
      <p:sp>
        <p:nvSpPr>
          <p:cNvPr id="6" name="Text 4"/>
          <p:cNvSpPr/>
          <p:nvPr/>
        </p:nvSpPr>
        <p:spPr>
          <a:xfrm>
            <a:off x="5847515" y="3456274"/>
            <a:ext cx="3187540" cy="187772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>
              <a:lnSpc>
                <a:spcPct val="90000"/>
              </a:lnSpc>
              <a:buClr>
                <a:srgbClr val="000000"/>
              </a:buClr>
              <a:buNone/>
            </a:pPr>
            <a:r>
              <a:rPr lang="en-US" sz="2800" dirty="0" err="1">
                <a:solidFill>
                  <a:srgbClr val="CECFCE"/>
                </a:solidFill>
                <a:latin typeface="Radley"/>
              </a:rPr>
              <a:t>Наш</a:t>
            </a:r>
            <a:r>
              <a:rPr lang="ru-RU" sz="2800" dirty="0">
                <a:solidFill>
                  <a:srgbClr val="CECFCE"/>
                </a:solidFill>
                <a:latin typeface="Radley"/>
              </a:rPr>
              <a:t>и</a:t>
            </a:r>
            <a:r>
              <a:rPr lang="en-US" sz="2800" dirty="0">
                <a:solidFill>
                  <a:srgbClr val="CECFCE"/>
                </a:solidFill>
                <a:latin typeface="Radley"/>
              </a:rPr>
              <a:t> </a:t>
            </a:r>
            <a:r>
              <a:rPr lang="en-US" sz="2800" dirty="0" err="1">
                <a:solidFill>
                  <a:srgbClr val="CECFCE"/>
                </a:solidFill>
                <a:latin typeface="Radley"/>
              </a:rPr>
              <a:t>веб</a:t>
            </a:r>
            <a:r>
              <a:rPr lang="en-US" sz="2800" dirty="0">
                <a:solidFill>
                  <a:srgbClr val="CECFCE"/>
                </a:solidFill>
                <a:latin typeface="Radley"/>
              </a:rPr>
              <a:t>-</a:t>
            </a:r>
            <a:r>
              <a:rPr lang="ru-RU" sz="2800" dirty="0">
                <a:solidFill>
                  <a:srgbClr val="CECFCE"/>
                </a:solidFill>
                <a:latin typeface="Radley"/>
              </a:rPr>
              <a:t>приложение</a:t>
            </a:r>
            <a:r>
              <a:rPr lang="ru-RU" sz="2800" dirty="0">
                <a:solidFill>
                  <a:srgbClr val="CECFCE"/>
                </a:solidFill>
              </a:rPr>
              <a:t> и бот</a:t>
            </a:r>
            <a:r>
              <a:rPr lang="en-US" sz="2800" dirty="0">
                <a:solidFill>
                  <a:srgbClr val="CECFCE"/>
                </a:solidFill>
                <a:latin typeface="Radley"/>
              </a:rPr>
              <a:t> </a:t>
            </a:r>
            <a:r>
              <a:rPr lang="en-US" sz="2800" dirty="0" err="1">
                <a:solidFill>
                  <a:srgbClr val="CECFCE"/>
                </a:solidFill>
                <a:latin typeface="Radley"/>
              </a:rPr>
              <a:t>доступ</a:t>
            </a:r>
            <a:r>
              <a:rPr lang="ru-RU" sz="2800" dirty="0" err="1">
                <a:solidFill>
                  <a:srgbClr val="CECFCE"/>
                </a:solidFill>
                <a:latin typeface="Radley"/>
              </a:rPr>
              <a:t>ны</a:t>
            </a:r>
            <a:r>
              <a:rPr lang="en-US" sz="2800" dirty="0">
                <a:solidFill>
                  <a:srgbClr val="CECFCE"/>
                </a:solidFill>
                <a:latin typeface="Radley"/>
              </a:rPr>
              <a:t> </a:t>
            </a:r>
            <a:r>
              <a:rPr lang="en-US" sz="2800" dirty="0" err="1">
                <a:solidFill>
                  <a:srgbClr val="CECFCE"/>
                </a:solidFill>
                <a:latin typeface="Radley"/>
              </a:rPr>
              <a:t>всем</a:t>
            </a:r>
            <a:r>
              <a:rPr lang="en-US" sz="2800" dirty="0">
                <a:solidFill>
                  <a:srgbClr val="CECFCE"/>
                </a:solidFill>
                <a:latin typeface="Radley"/>
              </a:rPr>
              <a:t> </a:t>
            </a:r>
            <a:r>
              <a:rPr lang="en-US" sz="2800" dirty="0" err="1">
                <a:solidFill>
                  <a:srgbClr val="CECFCE"/>
                </a:solidFill>
                <a:latin typeface="Radley"/>
              </a:rPr>
              <a:t>пользователям</a:t>
            </a:r>
            <a:r>
              <a:rPr lang="en-US" sz="2800" dirty="0">
                <a:solidFill>
                  <a:srgbClr val="CECFCE"/>
                </a:solidFill>
                <a:latin typeface="Radley"/>
              </a:rPr>
              <a:t> </a:t>
            </a:r>
            <a:r>
              <a:rPr lang="en-US" sz="2800" b="1" dirty="0" err="1">
                <a:solidFill>
                  <a:srgbClr val="CECFCE"/>
                </a:solidFill>
                <a:latin typeface="Radley"/>
              </a:rPr>
              <a:t>бесплатно</a:t>
            </a:r>
            <a:endParaRPr lang="ru-RU" sz="2800" b="1" dirty="0">
              <a:solidFill>
                <a:srgbClr val="CECFCE"/>
              </a:solidFill>
              <a:latin typeface="Radley"/>
            </a:endParaRPr>
          </a:p>
        </p:txBody>
      </p:sp>
      <p:sp>
        <p:nvSpPr>
          <p:cNvPr id="7" name="Text 5"/>
          <p:cNvSpPr/>
          <p:nvPr/>
        </p:nvSpPr>
        <p:spPr>
          <a:xfrm>
            <a:off x="9657834" y="1648940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r>
              <a:rPr lang="ru-RU" sz="3500" b="1" dirty="0">
                <a:solidFill>
                  <a:srgbClr val="CECFCE"/>
                </a:solidFill>
                <a:latin typeface="Oswald"/>
              </a:rPr>
              <a:t>Скорость</a:t>
            </a:r>
            <a:endParaRPr lang="en-US" sz="3500" b="1" dirty="0">
              <a:solidFill>
                <a:srgbClr val="CECFCE"/>
              </a:solidFill>
              <a:latin typeface="Oswald"/>
            </a:endParaRPr>
          </a:p>
        </p:txBody>
      </p:sp>
      <p:sp>
        <p:nvSpPr>
          <p:cNvPr id="8" name="Text 6"/>
          <p:cNvSpPr/>
          <p:nvPr/>
        </p:nvSpPr>
        <p:spPr>
          <a:xfrm>
            <a:off x="9657834" y="2238656"/>
            <a:ext cx="4422144" cy="149694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90000"/>
              </a:lnSpc>
              <a:buClr>
                <a:srgbClr val="000000"/>
              </a:buClr>
            </a:pPr>
            <a:r>
              <a:rPr lang="en-US" sz="2800" dirty="0" err="1">
                <a:solidFill>
                  <a:srgbClr val="CECFCE"/>
                </a:solidFill>
                <a:latin typeface="Radley"/>
              </a:rPr>
              <a:t>Сервис</a:t>
            </a:r>
            <a:r>
              <a:rPr lang="en-US" sz="2800" dirty="0">
                <a:solidFill>
                  <a:srgbClr val="CECFCE"/>
                </a:solidFill>
                <a:latin typeface="Radley"/>
              </a:rPr>
              <a:t> </a:t>
            </a:r>
            <a:r>
              <a:rPr lang="en-US" sz="2800" dirty="0" err="1">
                <a:solidFill>
                  <a:srgbClr val="CECFCE"/>
                </a:solidFill>
                <a:latin typeface="Radley"/>
              </a:rPr>
              <a:t>работает</a:t>
            </a:r>
            <a:r>
              <a:rPr lang="en-US" sz="2800" dirty="0">
                <a:solidFill>
                  <a:srgbClr val="CECFCE"/>
                </a:solidFill>
                <a:latin typeface="Radley"/>
              </a:rPr>
              <a:t> </a:t>
            </a:r>
            <a:r>
              <a:rPr lang="en-US" sz="2800" dirty="0" err="1">
                <a:solidFill>
                  <a:srgbClr val="CECFCE"/>
                </a:solidFill>
                <a:latin typeface="Radley"/>
              </a:rPr>
              <a:t>в</a:t>
            </a:r>
            <a:r>
              <a:rPr lang="en-US" sz="2800" dirty="0">
                <a:solidFill>
                  <a:srgbClr val="CECFCE"/>
                </a:solidFill>
                <a:latin typeface="Radley"/>
              </a:rPr>
              <a:t> </a:t>
            </a:r>
            <a:r>
              <a:rPr lang="en-US" sz="2800" dirty="0" err="1">
                <a:solidFill>
                  <a:srgbClr val="CECFCE"/>
                </a:solidFill>
                <a:latin typeface="Radley"/>
              </a:rPr>
              <a:t>режиме</a:t>
            </a:r>
            <a:r>
              <a:rPr lang="en-US" sz="2800" dirty="0">
                <a:solidFill>
                  <a:srgbClr val="CECFCE"/>
                </a:solidFill>
                <a:latin typeface="Radley"/>
              </a:rPr>
              <a:t> </a:t>
            </a:r>
            <a:r>
              <a:rPr lang="en-US" sz="2800" dirty="0" err="1">
                <a:solidFill>
                  <a:srgbClr val="CECFCE"/>
                </a:solidFill>
                <a:latin typeface="Radley"/>
              </a:rPr>
              <a:t>реального</a:t>
            </a:r>
            <a:r>
              <a:rPr lang="en-US" sz="2800" dirty="0">
                <a:solidFill>
                  <a:srgbClr val="CECFCE"/>
                </a:solidFill>
                <a:latin typeface="Radley"/>
              </a:rPr>
              <a:t> </a:t>
            </a:r>
            <a:r>
              <a:rPr lang="en-US" sz="2800" dirty="0" err="1">
                <a:solidFill>
                  <a:srgbClr val="CECFCE"/>
                </a:solidFill>
                <a:latin typeface="Radley"/>
              </a:rPr>
              <a:t>времени</a:t>
            </a:r>
            <a:r>
              <a:rPr lang="en-US" sz="2800" dirty="0">
                <a:solidFill>
                  <a:srgbClr val="CECFCE"/>
                </a:solidFill>
                <a:latin typeface="Radley"/>
              </a:rPr>
              <a:t>, </a:t>
            </a:r>
            <a:r>
              <a:rPr lang="ru-RU" sz="2800" dirty="0">
                <a:solidFill>
                  <a:srgbClr val="CECFCE"/>
                </a:solidFill>
                <a:latin typeface="Radley"/>
              </a:rPr>
              <a:t>на ответ уходит </a:t>
            </a:r>
            <a:r>
              <a:rPr lang="en-US" sz="2800" b="1" dirty="0">
                <a:solidFill>
                  <a:srgbClr val="CECFCE"/>
                </a:solidFill>
                <a:latin typeface="Radley"/>
              </a:rPr>
              <a:t>&lt; 3 </a:t>
            </a:r>
            <a:r>
              <a:rPr lang="ru-RU" sz="2800" b="1" dirty="0">
                <a:solidFill>
                  <a:srgbClr val="CECFCE"/>
                </a:solidFill>
                <a:latin typeface="Radley"/>
              </a:rPr>
              <a:t>сек</a:t>
            </a:r>
            <a:endParaRPr lang="en-US" sz="2800" b="1" dirty="0">
              <a:solidFill>
                <a:srgbClr val="CECFCE"/>
              </a:solidFill>
              <a:latin typeface="Radley"/>
            </a:endParaRPr>
          </a:p>
          <a:p>
            <a:pPr indent="0">
              <a:lnSpc>
                <a:spcPct val="90000"/>
              </a:lnSpc>
              <a:buClr>
                <a:srgbClr val="000000"/>
              </a:buClr>
              <a:buNone/>
            </a:pPr>
            <a:endParaRPr lang="en-US" sz="2800" b="1" dirty="0">
              <a:solidFill>
                <a:srgbClr val="CECFCE"/>
              </a:solidFill>
              <a:latin typeface="Radley"/>
            </a:endParaRPr>
          </a:p>
        </p:txBody>
      </p:sp>
      <p:sp>
        <p:nvSpPr>
          <p:cNvPr id="9" name="Text 1">
            <a:extLst>
              <a:ext uri="{FF2B5EF4-FFF2-40B4-BE49-F238E27FC236}">
                <a16:creationId xmlns:a16="http://schemas.microsoft.com/office/drawing/2014/main" id="{D6AC4524-89E2-B900-4830-7363AF27F19B}"/>
              </a:ext>
            </a:extLst>
          </p:cNvPr>
          <p:cNvSpPr/>
          <p:nvPr/>
        </p:nvSpPr>
        <p:spPr>
          <a:xfrm>
            <a:off x="864037" y="4507418"/>
            <a:ext cx="2743200" cy="34290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r>
              <a:rPr lang="ru-RU" sz="3500" b="1" dirty="0">
                <a:solidFill>
                  <a:srgbClr val="CECFCE"/>
                </a:solidFill>
                <a:latin typeface="Oswald"/>
              </a:rPr>
              <a:t>Технологичность</a:t>
            </a:r>
            <a:endParaRPr lang="en-US" sz="3500" b="1" dirty="0">
              <a:solidFill>
                <a:srgbClr val="CECFCE"/>
              </a:solidFill>
              <a:latin typeface="Oswald"/>
            </a:endParaRPr>
          </a:p>
        </p:txBody>
      </p:sp>
      <p:sp>
        <p:nvSpPr>
          <p:cNvPr id="10" name="Text 2">
            <a:extLst>
              <a:ext uri="{FF2B5EF4-FFF2-40B4-BE49-F238E27FC236}">
                <a16:creationId xmlns:a16="http://schemas.microsoft.com/office/drawing/2014/main" id="{7618184C-B945-2540-0A68-E8CE501A4452}"/>
              </a:ext>
            </a:extLst>
          </p:cNvPr>
          <p:cNvSpPr/>
          <p:nvPr/>
        </p:nvSpPr>
        <p:spPr>
          <a:xfrm>
            <a:off x="864037" y="5056494"/>
            <a:ext cx="4264554" cy="23853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>
              <a:lnSpc>
                <a:spcPct val="90000"/>
              </a:lnSpc>
              <a:buClr>
                <a:srgbClr val="000000"/>
              </a:buClr>
              <a:buNone/>
            </a:pPr>
            <a:r>
              <a:rPr lang="ru-RU" sz="2800" dirty="0">
                <a:solidFill>
                  <a:srgbClr val="CECFCE"/>
                </a:solidFill>
              </a:rPr>
              <a:t>Наша разработка уникальна тем, что имеет собственный </a:t>
            </a:r>
            <a:r>
              <a:rPr lang="en-US" sz="2800" b="1" dirty="0">
                <a:solidFill>
                  <a:srgbClr val="CECFCE"/>
                </a:solidFill>
                <a:latin typeface="Radley"/>
              </a:rPr>
              <a:t>API</a:t>
            </a:r>
            <a:r>
              <a:rPr lang="ru-RU" sz="2800" dirty="0">
                <a:solidFill>
                  <a:srgbClr val="CECFCE"/>
                </a:solidFill>
              </a:rPr>
              <a:t>, что позволяет легко интегрировать инструмент в любой сервис</a:t>
            </a:r>
            <a:endParaRPr lang="en-US" sz="2800" dirty="0">
              <a:solidFill>
                <a:srgbClr val="CECFCE"/>
              </a:solidFill>
              <a:latin typeface="Radley"/>
            </a:endParaRPr>
          </a:p>
        </p:txBody>
      </p:sp>
      <p:pic>
        <p:nvPicPr>
          <p:cNvPr id="21" name="Рисунок 20" descr="Изображение выглядит как черный, темнота&#10;&#10;Автоматически созданное описание">
            <a:extLst>
              <a:ext uri="{FF2B5EF4-FFF2-40B4-BE49-F238E27FC236}">
                <a16:creationId xmlns:a16="http://schemas.microsoft.com/office/drawing/2014/main" id="{841904CC-F2BD-7EB5-A504-9E13DC3215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940900" y="3851152"/>
            <a:ext cx="3824265" cy="382426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8D5D21-C7F0-72A2-5349-73D2922FA886}"/>
              </a:ext>
            </a:extLst>
          </p:cNvPr>
          <p:cNvSpPr txBox="1"/>
          <p:nvPr/>
        </p:nvSpPr>
        <p:spPr>
          <a:xfrm>
            <a:off x="575353" y="1905651"/>
            <a:ext cx="8016341" cy="35825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buClr>
                <a:srgbClr val="000000"/>
              </a:buClr>
            </a:pPr>
            <a:r>
              <a:rPr lang="ru-RU" sz="2800" dirty="0">
                <a:solidFill>
                  <a:srgbClr val="CECFCE"/>
                </a:solidFill>
              </a:rPr>
              <a:t>Наш сервис предоставляет однозначный ответ, является ли статья фейком, а также разъяснение почему.</a:t>
            </a:r>
          </a:p>
          <a:p>
            <a:pPr>
              <a:lnSpc>
                <a:spcPct val="90000"/>
              </a:lnSpc>
              <a:buClr>
                <a:srgbClr val="000000"/>
              </a:buClr>
            </a:pPr>
            <a:endParaRPr lang="ru-RU" sz="2800" dirty="0">
              <a:solidFill>
                <a:srgbClr val="CECFCE"/>
              </a:solidFill>
            </a:endParaRPr>
          </a:p>
          <a:p>
            <a:pPr>
              <a:lnSpc>
                <a:spcPct val="90000"/>
              </a:lnSpc>
              <a:buClr>
                <a:srgbClr val="000000"/>
              </a:buClr>
            </a:pPr>
            <a:r>
              <a:rPr lang="ru-RU" sz="2800" dirty="0">
                <a:solidFill>
                  <a:srgbClr val="CECFCE"/>
                </a:solidFill>
              </a:rPr>
              <a:t>Решение предназначено для молодых людей, стремящихся отличать достоверную информацию от дезинформации. Оно позволит им развить критическое мышление при работе с онлайн-контентом.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9712E3-1261-8363-AFFD-1EBCDFC9948F}"/>
              </a:ext>
            </a:extLst>
          </p:cNvPr>
          <p:cNvSpPr txBox="1"/>
          <p:nvPr/>
        </p:nvSpPr>
        <p:spPr>
          <a:xfrm>
            <a:off x="575353" y="264982"/>
            <a:ext cx="6543779" cy="134806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1"/>
              </a:lnSpc>
              <a:buClr>
                <a:srgbClr val="000000"/>
              </a:buClr>
            </a:pPr>
            <a:r>
              <a:rPr lang="ru-RU" sz="8000" b="1" dirty="0">
                <a:solidFill>
                  <a:srgbClr val="CECFCE"/>
                </a:solidFill>
                <a:latin typeface="Oswald"/>
              </a:rPr>
              <a:t>Демонстрация</a:t>
            </a:r>
          </a:p>
        </p:txBody>
      </p:sp>
      <p:pic>
        <p:nvPicPr>
          <p:cNvPr id="10" name="IMG_2892">
            <a:hlinkClick r:id="" action="ppaction://media"/>
            <a:extLst>
              <a:ext uri="{FF2B5EF4-FFF2-40B4-BE49-F238E27FC236}">
                <a16:creationId xmlns:a16="http://schemas.microsoft.com/office/drawing/2014/main" id="{F5288C2D-4DC1-F938-3160-4A59F4F45A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331643" y="-13526"/>
            <a:ext cx="4381500" cy="8243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3005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12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Прямоугольник: скругленные углы 24">
            <a:extLst>
              <a:ext uri="{FF2B5EF4-FFF2-40B4-BE49-F238E27FC236}">
                <a16:creationId xmlns:a16="http://schemas.microsoft.com/office/drawing/2014/main" id="{B2D39AE0-913C-2557-66F4-B572E1F0A300}"/>
              </a:ext>
            </a:extLst>
          </p:cNvPr>
          <p:cNvSpPr/>
          <p:nvPr/>
        </p:nvSpPr>
        <p:spPr>
          <a:xfrm>
            <a:off x="851297" y="1892498"/>
            <a:ext cx="12935426" cy="669727"/>
          </a:xfrm>
          <a:prstGeom prst="roundRect">
            <a:avLst>
              <a:gd name="adj" fmla="val 50000"/>
            </a:avLst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" name="Text 0"/>
          <p:cNvSpPr/>
          <p:nvPr/>
        </p:nvSpPr>
        <p:spPr>
          <a:xfrm>
            <a:off x="565310" y="449784"/>
            <a:ext cx="14255073" cy="132350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>
              <a:lnSpc>
                <a:spcPct val="110001"/>
              </a:lnSpc>
              <a:buClr>
                <a:srgbClr val="000000"/>
              </a:buClr>
              <a:buNone/>
            </a:pPr>
            <a:r>
              <a:rPr lang="en-US" sz="7200" b="1" dirty="0">
                <a:solidFill>
                  <a:srgbClr val="CECFCE"/>
                </a:solidFill>
                <a:latin typeface="Oswald"/>
              </a:rPr>
              <a:t>Сравнение </a:t>
            </a:r>
            <a:r>
              <a:rPr lang="en-US" sz="7200" b="1" dirty="0" err="1">
                <a:solidFill>
                  <a:srgbClr val="CECFCE"/>
                </a:solidFill>
                <a:latin typeface="Oswald"/>
              </a:rPr>
              <a:t>с</a:t>
            </a:r>
            <a:r>
              <a:rPr lang="en-US" sz="7200" b="1" dirty="0">
                <a:solidFill>
                  <a:srgbClr val="CECFCE"/>
                </a:solidFill>
                <a:latin typeface="Oswald"/>
              </a:rPr>
              <a:t> </a:t>
            </a:r>
            <a:r>
              <a:rPr lang="ru-RU" sz="7200" b="1" dirty="0">
                <a:solidFill>
                  <a:srgbClr val="CECFCE"/>
                </a:solidFill>
                <a:latin typeface="Oswald"/>
              </a:rPr>
              <a:t>другими</a:t>
            </a:r>
            <a:r>
              <a:rPr lang="en-US" sz="7200" b="1" dirty="0">
                <a:solidFill>
                  <a:srgbClr val="CECFCE"/>
                </a:solidFill>
                <a:latin typeface="Oswald"/>
              </a:rPr>
              <a:t> </a:t>
            </a:r>
            <a:r>
              <a:rPr lang="en-US" sz="7200" b="1" dirty="0" err="1">
                <a:solidFill>
                  <a:srgbClr val="CECFCE"/>
                </a:solidFill>
                <a:latin typeface="Oswald"/>
              </a:rPr>
              <a:t>решениями</a:t>
            </a:r>
            <a:endParaRPr lang="en-US" sz="7200" b="1" dirty="0">
              <a:solidFill>
                <a:srgbClr val="CECFCE"/>
              </a:solidFill>
              <a:latin typeface="Oswald"/>
            </a:endParaRPr>
          </a:p>
        </p:txBody>
      </p:sp>
      <p:sp>
        <p:nvSpPr>
          <p:cNvPr id="3" name="Shape 1"/>
          <p:cNvSpPr/>
          <p:nvPr/>
        </p:nvSpPr>
        <p:spPr>
          <a:xfrm>
            <a:off x="843677" y="1892498"/>
            <a:ext cx="12943046" cy="5475923"/>
          </a:xfrm>
          <a:prstGeom prst="roundRect">
            <a:avLst>
              <a:gd name="adj" fmla="val 6604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5" name="Text 3"/>
          <p:cNvSpPr/>
          <p:nvPr/>
        </p:nvSpPr>
        <p:spPr>
          <a:xfrm>
            <a:off x="1092398" y="2052280"/>
            <a:ext cx="1846302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ru-RU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Аналоги</a:t>
            </a:r>
            <a:endParaRPr lang="en-US" sz="1850" dirty="0"/>
          </a:p>
        </p:txBody>
      </p:sp>
      <p:sp>
        <p:nvSpPr>
          <p:cNvPr id="8" name="Text 6"/>
          <p:cNvSpPr/>
          <p:nvPr/>
        </p:nvSpPr>
        <p:spPr>
          <a:xfrm>
            <a:off x="10339626" y="2052280"/>
            <a:ext cx="304609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ru-RU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Наше решение</a:t>
            </a:r>
            <a:endParaRPr lang="en-US" sz="1850" dirty="0"/>
          </a:p>
        </p:txBody>
      </p:sp>
      <p:sp>
        <p:nvSpPr>
          <p:cNvPr id="9" name="Shape 7"/>
          <p:cNvSpPr/>
          <p:nvPr/>
        </p:nvSpPr>
        <p:spPr>
          <a:xfrm>
            <a:off x="851297" y="2590205"/>
            <a:ext cx="12927806" cy="1847374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0" name="Text 8"/>
          <p:cNvSpPr/>
          <p:nvPr/>
        </p:nvSpPr>
        <p:spPr>
          <a:xfrm>
            <a:off x="1092398" y="2742367"/>
            <a:ext cx="1846302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 err="1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FactCheck.org</a:t>
            </a:r>
            <a:endParaRPr lang="en-US" sz="1850" dirty="0"/>
          </a:p>
        </p:txBody>
      </p:sp>
      <p:sp>
        <p:nvSpPr>
          <p:cNvPr id="13" name="Text 11"/>
          <p:cNvSpPr/>
          <p:nvPr/>
        </p:nvSpPr>
        <p:spPr>
          <a:xfrm>
            <a:off x="10339626" y="2742367"/>
            <a:ext cx="3046095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ru-RU" sz="1850" dirty="0">
                <a:solidFill>
                  <a:srgbClr val="D7D4CC"/>
                </a:solidFill>
                <a:latin typeface="Raleway Medium" pitchFamily="34" charset="0"/>
                <a:cs typeface="Raleway Medium" pitchFamily="34" charset="-120"/>
              </a:rPr>
              <a:t>Проверяет модель </a:t>
            </a: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cs typeface="Raleway Medium" pitchFamily="34" charset="-120"/>
              </a:rPr>
              <a:t>ML</a:t>
            </a:r>
            <a:r>
              <a:rPr lang="ru-RU" sz="1850" dirty="0">
                <a:solidFill>
                  <a:srgbClr val="D7D4CC"/>
                </a:solidFill>
                <a:latin typeface="Raleway Medium" pitchFamily="34" charset="0"/>
                <a:cs typeface="Raleway Medium" pitchFamily="34" charset="-120"/>
              </a:rPr>
              <a:t>, максимально сокращая время на обработку </a:t>
            </a:r>
            <a:endParaRPr lang="en-US" sz="1850" dirty="0">
              <a:solidFill>
                <a:srgbClr val="D7D4CC"/>
              </a:solidFill>
              <a:latin typeface="Raleway Medium" pitchFamily="34" charset="0"/>
              <a:cs typeface="Raleway Medium" pitchFamily="34" charset="-120"/>
            </a:endParaRPr>
          </a:p>
          <a:p>
            <a:pPr>
              <a:lnSpc>
                <a:spcPts val="3000"/>
              </a:lnSpc>
            </a:pPr>
            <a:r>
              <a:rPr lang="ru-RU" sz="1850" dirty="0">
                <a:solidFill>
                  <a:srgbClr val="D7D4CC"/>
                </a:solidFill>
                <a:latin typeface="Raleway Medium" pitchFamily="34" charset="0"/>
                <a:cs typeface="Raleway Medium" pitchFamily="34" charset="-120"/>
              </a:rPr>
              <a:t>(</a:t>
            </a: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cs typeface="Raleway Medium" pitchFamily="34" charset="-120"/>
              </a:rPr>
              <a:t>&lt; </a:t>
            </a:r>
            <a:r>
              <a:rPr lang="ru-RU" sz="1850" dirty="0">
                <a:solidFill>
                  <a:srgbClr val="D7D4CC"/>
                </a:solidFill>
                <a:latin typeface="Raleway Medium" pitchFamily="34" charset="0"/>
                <a:cs typeface="Raleway Medium" pitchFamily="34" charset="-120"/>
              </a:rPr>
              <a:t>300 </a:t>
            </a:r>
            <a:r>
              <a:rPr lang="en-US" sz="1850" dirty="0" err="1">
                <a:solidFill>
                  <a:srgbClr val="D7D4CC"/>
                </a:solidFill>
                <a:latin typeface="Raleway Medium" pitchFamily="34" charset="0"/>
                <a:cs typeface="Raleway Medium" pitchFamily="34" charset="-120"/>
              </a:rPr>
              <a:t>ms</a:t>
            </a:r>
            <a:r>
              <a:rPr lang="ru-RU" sz="1850" dirty="0">
                <a:solidFill>
                  <a:srgbClr val="D7D4CC"/>
                </a:solidFill>
                <a:latin typeface="Raleway Medium" pitchFamily="34" charset="0"/>
                <a:cs typeface="Raleway Medium" pitchFamily="34" charset="-120"/>
              </a:rPr>
              <a:t>)</a:t>
            </a:r>
          </a:p>
        </p:txBody>
      </p:sp>
      <p:sp>
        <p:nvSpPr>
          <p:cNvPr id="14" name="Shape 12"/>
          <p:cNvSpPr/>
          <p:nvPr/>
        </p:nvSpPr>
        <p:spPr>
          <a:xfrm>
            <a:off x="851297" y="4437578"/>
            <a:ext cx="12927806" cy="1461611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1092398" y="4589740"/>
            <a:ext cx="1846302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Snopes</a:t>
            </a:r>
            <a:endParaRPr lang="en-US" sz="1850" dirty="0"/>
          </a:p>
        </p:txBody>
      </p:sp>
      <p:sp>
        <p:nvSpPr>
          <p:cNvPr id="18" name="Text 16"/>
          <p:cNvSpPr/>
          <p:nvPr/>
        </p:nvSpPr>
        <p:spPr>
          <a:xfrm>
            <a:off x="10339626" y="4589740"/>
            <a:ext cx="3302317" cy="1157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ru-RU" sz="1850" dirty="0">
                <a:solidFill>
                  <a:srgbClr val="D7D4CC"/>
                </a:solidFill>
                <a:latin typeface="Raleway Medium" pitchFamily="34" charset="0"/>
                <a:cs typeface="Raleway Medium" pitchFamily="34" charset="-120"/>
              </a:rPr>
              <a:t>Обучена на достоверных российских СМИ, имеет список надежных ресурсов</a:t>
            </a:r>
          </a:p>
        </p:txBody>
      </p:sp>
      <p:sp>
        <p:nvSpPr>
          <p:cNvPr id="19" name="Shape 17"/>
          <p:cNvSpPr/>
          <p:nvPr/>
        </p:nvSpPr>
        <p:spPr>
          <a:xfrm>
            <a:off x="851297" y="5899190"/>
            <a:ext cx="12927806" cy="1461611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1092398" y="6051352"/>
            <a:ext cx="1846302" cy="7715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Detecting Fake News</a:t>
            </a:r>
            <a:endParaRPr lang="en-US" sz="1850" dirty="0"/>
          </a:p>
        </p:txBody>
      </p:sp>
      <p:sp>
        <p:nvSpPr>
          <p:cNvPr id="23" name="Text 21"/>
          <p:cNvSpPr/>
          <p:nvPr/>
        </p:nvSpPr>
        <p:spPr>
          <a:xfrm>
            <a:off x="10339626" y="6051352"/>
            <a:ext cx="3046095" cy="1157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3000"/>
              </a:lnSpc>
            </a:pPr>
            <a:r>
              <a:rPr lang="ru-RU" sz="1850" dirty="0">
                <a:solidFill>
                  <a:srgbClr val="D7D4CC"/>
                </a:solidFill>
                <a:latin typeface="Raleway Medium" pitchFamily="34" charset="0"/>
                <a:cs typeface="Raleway Medium" pitchFamily="34" charset="-120"/>
              </a:rPr>
              <a:t>Удобный, интуитивно понятный интерфейс</a:t>
            </a:r>
          </a:p>
        </p:txBody>
      </p:sp>
      <p:sp>
        <p:nvSpPr>
          <p:cNvPr id="21" name="Text 6">
            <a:extLst>
              <a:ext uri="{FF2B5EF4-FFF2-40B4-BE49-F238E27FC236}">
                <a16:creationId xmlns:a16="http://schemas.microsoft.com/office/drawing/2014/main" id="{67C0FAFC-A9A0-072D-E0FD-79B6BB2D4375}"/>
              </a:ext>
            </a:extLst>
          </p:cNvPr>
          <p:cNvSpPr/>
          <p:nvPr/>
        </p:nvSpPr>
        <p:spPr>
          <a:xfrm>
            <a:off x="6224826" y="2071330"/>
            <a:ext cx="304609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Недостатки</a:t>
            </a:r>
            <a:endParaRPr lang="en-US" sz="1850" dirty="0"/>
          </a:p>
        </p:txBody>
      </p:sp>
      <p:sp>
        <p:nvSpPr>
          <p:cNvPr id="26" name="Text 11">
            <a:extLst>
              <a:ext uri="{FF2B5EF4-FFF2-40B4-BE49-F238E27FC236}">
                <a16:creationId xmlns:a16="http://schemas.microsoft.com/office/drawing/2014/main" id="{0143F42B-4280-7686-B869-A64EE8652EB6}"/>
              </a:ext>
            </a:extLst>
          </p:cNvPr>
          <p:cNvSpPr/>
          <p:nvPr/>
        </p:nvSpPr>
        <p:spPr>
          <a:xfrm>
            <a:off x="6224826" y="2761417"/>
            <a:ext cx="3046095" cy="15430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 err="1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Информация</a:t>
            </a: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en-US" sz="1850" dirty="0" err="1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проверяется</a:t>
            </a: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en-US" sz="1850" dirty="0" err="1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вручную</a:t>
            </a: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en-US" sz="1850" dirty="0" err="1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экспертами</a:t>
            </a: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, </a:t>
            </a:r>
            <a:r>
              <a:rPr lang="en-US" sz="1850" dirty="0" err="1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что</a:t>
            </a: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en-US" sz="1850" dirty="0" err="1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занимает</a:t>
            </a: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en-US" sz="1850" dirty="0" err="1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время</a:t>
            </a:r>
            <a:endParaRPr lang="en-US" sz="1850" dirty="0"/>
          </a:p>
        </p:txBody>
      </p:sp>
      <p:sp>
        <p:nvSpPr>
          <p:cNvPr id="27" name="Text 16">
            <a:extLst>
              <a:ext uri="{FF2B5EF4-FFF2-40B4-BE49-F238E27FC236}">
                <a16:creationId xmlns:a16="http://schemas.microsoft.com/office/drawing/2014/main" id="{0DF33282-ABFC-1D4A-B678-23982F14AB97}"/>
              </a:ext>
            </a:extLst>
          </p:cNvPr>
          <p:cNvSpPr/>
          <p:nvPr/>
        </p:nvSpPr>
        <p:spPr>
          <a:xfrm>
            <a:off x="6224826" y="4608790"/>
            <a:ext cx="3046095" cy="1157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 err="1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Также</a:t>
            </a: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, </a:t>
            </a:r>
            <a:r>
              <a:rPr lang="en-US" sz="1850" dirty="0" err="1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ручная</a:t>
            </a: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en-US" sz="1850" dirty="0" err="1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проверка</a:t>
            </a: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en-US" sz="1850" dirty="0" err="1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статей</a:t>
            </a: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. </a:t>
            </a:r>
            <a:r>
              <a:rPr lang="en-US" sz="1850" dirty="0" err="1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Фокус</a:t>
            </a: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en-US" sz="1850" dirty="0" err="1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на</a:t>
            </a: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en-US" sz="1850" dirty="0" err="1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американских</a:t>
            </a: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 </a:t>
            </a:r>
            <a:r>
              <a:rPr lang="en-US" sz="1850" dirty="0" err="1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новостях</a:t>
            </a:r>
            <a:endParaRPr lang="en-US" sz="1850" dirty="0"/>
          </a:p>
        </p:txBody>
      </p:sp>
      <p:sp>
        <p:nvSpPr>
          <p:cNvPr id="28" name="Text 21">
            <a:extLst>
              <a:ext uri="{FF2B5EF4-FFF2-40B4-BE49-F238E27FC236}">
                <a16:creationId xmlns:a16="http://schemas.microsoft.com/office/drawing/2014/main" id="{37A761AF-71CC-F33C-FBD2-CD9297AD4B95}"/>
              </a:ext>
            </a:extLst>
          </p:cNvPr>
          <p:cNvSpPr/>
          <p:nvPr/>
        </p:nvSpPr>
        <p:spPr>
          <a:xfrm>
            <a:off x="6224826" y="6070402"/>
            <a:ext cx="3046095" cy="115728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1850" dirty="0">
                <a:solidFill>
                  <a:srgbClr val="D7D4CC"/>
                </a:solidFill>
                <a:latin typeface="Raleway Medium" pitchFamily="34" charset="0"/>
                <a:ea typeface="Raleway Medium" pitchFamily="34" charset="-122"/>
                <a:cs typeface="Raleway Medium" pitchFamily="34" charset="-120"/>
              </a:rPr>
              <a:t>Отсутствие удобного пользовательского интерфейса </a:t>
            </a:r>
            <a:endParaRPr lang="en-US" sz="185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80561" y="368856"/>
            <a:ext cx="13949838" cy="26285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110001"/>
              </a:lnSpc>
              <a:buClr>
                <a:srgbClr val="000000"/>
              </a:buClr>
            </a:pPr>
            <a:r>
              <a:rPr lang="en-US" sz="8000" b="1" dirty="0" err="1">
                <a:solidFill>
                  <a:srgbClr val="CECFCE"/>
                </a:solidFill>
                <a:latin typeface="Oswald"/>
              </a:rPr>
              <a:t>Перспективы</a:t>
            </a:r>
            <a:r>
              <a:rPr lang="en-US" sz="8000" b="1" dirty="0">
                <a:solidFill>
                  <a:srgbClr val="CECFCE"/>
                </a:solidFill>
                <a:latin typeface="Oswald"/>
              </a:rPr>
              <a:t> </a:t>
            </a:r>
            <a:r>
              <a:rPr lang="en-US" sz="8000" b="1" dirty="0" err="1">
                <a:solidFill>
                  <a:srgbClr val="CECFCE"/>
                </a:solidFill>
                <a:latin typeface="Oswald"/>
              </a:rPr>
              <a:t>развития</a:t>
            </a:r>
            <a:r>
              <a:rPr lang="ru-RU" sz="8000" b="1" dirty="0">
                <a:solidFill>
                  <a:srgbClr val="CECFCE"/>
                </a:solidFill>
                <a:latin typeface="Oswald"/>
              </a:rPr>
              <a:t> </a:t>
            </a:r>
            <a:r>
              <a:rPr lang="en-US" sz="8000" b="1" dirty="0" err="1">
                <a:solidFill>
                  <a:srgbClr val="CECFCE"/>
                </a:solidFill>
                <a:latin typeface="Oswald"/>
              </a:rPr>
              <a:t>проекта</a:t>
            </a:r>
            <a:endParaRPr lang="en-US" sz="8000" b="1" dirty="0">
              <a:solidFill>
                <a:srgbClr val="CECFCE"/>
              </a:solidFill>
              <a:latin typeface="Oswald"/>
            </a:endParaRPr>
          </a:p>
        </p:txBody>
      </p:sp>
      <p:sp>
        <p:nvSpPr>
          <p:cNvPr id="5" name="Text 1"/>
          <p:cNvSpPr/>
          <p:nvPr/>
        </p:nvSpPr>
        <p:spPr>
          <a:xfrm>
            <a:off x="5014115" y="5279587"/>
            <a:ext cx="5327553" cy="7188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>
              <a:buNone/>
            </a:pPr>
            <a:r>
              <a:rPr lang="en-US" sz="3200" b="1" dirty="0" err="1">
                <a:solidFill>
                  <a:srgbClr val="CECFCE"/>
                </a:solidFill>
                <a:latin typeface="Oswald"/>
              </a:rPr>
              <a:t>Расширение</a:t>
            </a:r>
            <a:r>
              <a:rPr lang="en-US" sz="3200" b="1" dirty="0">
                <a:solidFill>
                  <a:srgbClr val="CECFCE"/>
                </a:solidFill>
                <a:latin typeface="Oswald"/>
              </a:rPr>
              <a:t> </a:t>
            </a:r>
            <a:r>
              <a:rPr lang="en-US" sz="3200" b="1" dirty="0" err="1">
                <a:solidFill>
                  <a:srgbClr val="CECFCE"/>
                </a:solidFill>
                <a:latin typeface="Oswald"/>
              </a:rPr>
              <a:t>базы</a:t>
            </a:r>
            <a:r>
              <a:rPr lang="en-US" sz="3200" b="1" dirty="0">
                <a:solidFill>
                  <a:srgbClr val="CECFCE"/>
                </a:solidFill>
                <a:latin typeface="Oswald"/>
              </a:rPr>
              <a:t> </a:t>
            </a:r>
            <a:r>
              <a:rPr lang="en-US" sz="3200" b="1" dirty="0" err="1">
                <a:solidFill>
                  <a:srgbClr val="CECFCE"/>
                </a:solidFill>
                <a:latin typeface="Oswald"/>
              </a:rPr>
              <a:t>данных</a:t>
            </a:r>
            <a:endParaRPr lang="en-US" sz="3200" b="1" dirty="0">
              <a:solidFill>
                <a:srgbClr val="CECFCE"/>
              </a:solidFill>
              <a:latin typeface="Oswald"/>
            </a:endParaRPr>
          </a:p>
        </p:txBody>
      </p:sp>
      <p:sp>
        <p:nvSpPr>
          <p:cNvPr id="6" name="Text 2"/>
          <p:cNvSpPr/>
          <p:nvPr/>
        </p:nvSpPr>
        <p:spPr>
          <a:xfrm>
            <a:off x="5014116" y="5919640"/>
            <a:ext cx="4900058" cy="15261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90000"/>
              </a:lnSpc>
              <a:buClr>
                <a:srgbClr val="000000"/>
              </a:buClr>
            </a:pPr>
            <a:r>
              <a:rPr lang="en-US" sz="2400" dirty="0">
                <a:solidFill>
                  <a:srgbClr val="CECFCE"/>
                </a:solidFill>
                <a:latin typeface="Radley"/>
              </a:rPr>
              <a:t>Обучение нейросети на  новых источниках информации, включая проверенные научные публикации, экспертные мнения и </a:t>
            </a:r>
            <a:r>
              <a:rPr lang="en-US" sz="2400" dirty="0" err="1">
                <a:solidFill>
                  <a:srgbClr val="CECFCE"/>
                </a:solidFill>
                <a:latin typeface="Radley"/>
              </a:rPr>
              <a:t>статистические</a:t>
            </a:r>
            <a:r>
              <a:rPr lang="en-US" sz="2400" dirty="0">
                <a:solidFill>
                  <a:srgbClr val="CECFCE"/>
                </a:solidFill>
                <a:latin typeface="Radley"/>
              </a:rPr>
              <a:t> </a:t>
            </a:r>
            <a:r>
              <a:rPr lang="en-US" sz="2400" dirty="0" err="1">
                <a:solidFill>
                  <a:srgbClr val="CECFCE"/>
                </a:solidFill>
                <a:latin typeface="Radley"/>
              </a:rPr>
              <a:t>данные</a:t>
            </a:r>
            <a:r>
              <a:rPr lang="en-US" sz="2400" dirty="0">
                <a:solidFill>
                  <a:srgbClr val="CECFCE"/>
                </a:solidFill>
                <a:latin typeface="Radley"/>
              </a:rPr>
              <a:t>.</a:t>
            </a:r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Photocopy trans="0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72554" y="2001057"/>
            <a:ext cx="625690" cy="625690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5014115" y="2661251"/>
            <a:ext cx="4564359" cy="2700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150"/>
              </a:lnSpc>
            </a:pPr>
            <a:r>
              <a:rPr lang="en-US" sz="3200" b="1" dirty="0">
                <a:solidFill>
                  <a:srgbClr val="CECFCE"/>
                </a:solidFill>
                <a:latin typeface="Oswald"/>
              </a:rPr>
              <a:t>Поддержка </a:t>
            </a:r>
            <a:r>
              <a:rPr lang="en-US" sz="3200" b="1" dirty="0" err="1">
                <a:solidFill>
                  <a:srgbClr val="CECFCE"/>
                </a:solidFill>
                <a:latin typeface="Oswald"/>
              </a:rPr>
              <a:t>новых</a:t>
            </a:r>
            <a:r>
              <a:rPr lang="en-US" sz="3200" b="1" dirty="0">
                <a:solidFill>
                  <a:srgbClr val="CECFCE"/>
                </a:solidFill>
                <a:latin typeface="Oswald"/>
              </a:rPr>
              <a:t> </a:t>
            </a:r>
            <a:r>
              <a:rPr lang="en-US" sz="3200" b="1" dirty="0" err="1">
                <a:solidFill>
                  <a:srgbClr val="CECFCE"/>
                </a:solidFill>
                <a:latin typeface="Oswald"/>
              </a:rPr>
              <a:t>языков</a:t>
            </a:r>
            <a:endParaRPr lang="en-US" sz="3200" b="1" dirty="0">
              <a:solidFill>
                <a:srgbClr val="CECFCE"/>
              </a:solidFill>
              <a:latin typeface="Oswald"/>
            </a:endParaRPr>
          </a:p>
        </p:txBody>
      </p:sp>
      <p:sp>
        <p:nvSpPr>
          <p:cNvPr id="9" name="Text 4"/>
          <p:cNvSpPr/>
          <p:nvPr/>
        </p:nvSpPr>
        <p:spPr>
          <a:xfrm>
            <a:off x="5014115" y="3047966"/>
            <a:ext cx="4649351" cy="18133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90000"/>
              </a:lnSpc>
              <a:buClr>
                <a:srgbClr val="000000"/>
              </a:buClr>
            </a:pPr>
            <a:r>
              <a:rPr lang="en-US" sz="2400" dirty="0">
                <a:solidFill>
                  <a:srgbClr val="CECFCE"/>
                </a:solidFill>
                <a:latin typeface="Radley"/>
              </a:rPr>
              <a:t>Адаптация алгоритма для работы с другими языками, чтобы сделать сервис доступным для более </a:t>
            </a:r>
            <a:r>
              <a:rPr lang="en-US" sz="2400" dirty="0" err="1">
                <a:solidFill>
                  <a:srgbClr val="CECFCE"/>
                </a:solidFill>
                <a:latin typeface="Radley"/>
              </a:rPr>
              <a:t>широкой</a:t>
            </a:r>
            <a:r>
              <a:rPr lang="en-US" sz="2400" dirty="0">
                <a:solidFill>
                  <a:srgbClr val="CECFCE"/>
                </a:solidFill>
                <a:latin typeface="Radley"/>
              </a:rPr>
              <a:t> </a:t>
            </a:r>
            <a:r>
              <a:rPr lang="en-US" sz="2400" dirty="0" err="1">
                <a:solidFill>
                  <a:srgbClr val="CECFCE"/>
                </a:solidFill>
                <a:latin typeface="Radley"/>
              </a:rPr>
              <a:t>аудитории</a:t>
            </a:r>
            <a:r>
              <a:rPr lang="en-US" sz="2400" dirty="0">
                <a:solidFill>
                  <a:srgbClr val="CECFCE"/>
                </a:solidFill>
                <a:latin typeface="Radley"/>
              </a:rPr>
              <a:t>.</a:t>
            </a:r>
          </a:p>
        </p:txBody>
      </p:sp>
      <p:pic>
        <p:nvPicPr>
          <p:cNvPr id="10" name="Image 3" descr="preencoded.png"/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Photocopy trans="0"/>
                    </a14:imgEffect>
                    <a14:imgEffect>
                      <a14:saturation sat="66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773601" y="2008771"/>
            <a:ext cx="486132" cy="486132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10428071" y="2471240"/>
            <a:ext cx="4127877" cy="62569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r>
              <a:rPr lang="en-US" sz="3200" b="1" dirty="0" err="1">
                <a:solidFill>
                  <a:srgbClr val="CECFCE"/>
                </a:solidFill>
                <a:latin typeface="Oswald"/>
              </a:rPr>
              <a:t>Интеграция</a:t>
            </a:r>
            <a:endParaRPr lang="en-US" sz="3200" b="1" dirty="0">
              <a:solidFill>
                <a:srgbClr val="CECFCE"/>
              </a:solidFill>
              <a:latin typeface="Oswald"/>
            </a:endParaRPr>
          </a:p>
        </p:txBody>
      </p:sp>
      <p:sp>
        <p:nvSpPr>
          <p:cNvPr id="12" name="Text 6"/>
          <p:cNvSpPr/>
          <p:nvPr/>
        </p:nvSpPr>
        <p:spPr>
          <a:xfrm>
            <a:off x="10427463" y="3047966"/>
            <a:ext cx="3745587" cy="124396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ct val="90000"/>
              </a:lnSpc>
              <a:buClr>
                <a:srgbClr val="000000"/>
              </a:buClr>
            </a:pPr>
            <a:r>
              <a:rPr lang="en-US" sz="2400" dirty="0" err="1">
                <a:solidFill>
                  <a:srgbClr val="CECFCE"/>
                </a:solidFill>
                <a:latin typeface="Radley"/>
              </a:rPr>
              <a:t>Разработка</a:t>
            </a:r>
            <a:r>
              <a:rPr lang="en-US" sz="2400" dirty="0">
                <a:solidFill>
                  <a:srgbClr val="CECFCE"/>
                </a:solidFill>
                <a:latin typeface="Radley"/>
              </a:rPr>
              <a:t> </a:t>
            </a:r>
            <a:r>
              <a:rPr lang="en-US" sz="2400" dirty="0" err="1">
                <a:solidFill>
                  <a:srgbClr val="CECFCE"/>
                </a:solidFill>
                <a:latin typeface="Radley"/>
              </a:rPr>
              <a:t>инструментов</a:t>
            </a:r>
            <a:r>
              <a:rPr lang="en-US" sz="2400" dirty="0">
                <a:solidFill>
                  <a:srgbClr val="CECFCE"/>
                </a:solidFill>
                <a:latin typeface="Radley"/>
              </a:rPr>
              <a:t> для проверки новостей, распространяемых в </a:t>
            </a:r>
            <a:r>
              <a:rPr lang="en-US" sz="2400" dirty="0" err="1">
                <a:solidFill>
                  <a:srgbClr val="CECFCE"/>
                </a:solidFill>
                <a:latin typeface="Radley"/>
              </a:rPr>
              <a:t>социальных</a:t>
            </a:r>
            <a:r>
              <a:rPr lang="en-US" sz="2400" dirty="0">
                <a:solidFill>
                  <a:srgbClr val="CECFCE"/>
                </a:solidFill>
                <a:latin typeface="Radley"/>
              </a:rPr>
              <a:t> </a:t>
            </a:r>
            <a:r>
              <a:rPr lang="en-US" sz="2400" dirty="0" err="1">
                <a:solidFill>
                  <a:srgbClr val="CECFCE"/>
                </a:solidFill>
                <a:latin typeface="Radley"/>
              </a:rPr>
              <a:t>сетях</a:t>
            </a:r>
            <a:r>
              <a:rPr lang="en-US" sz="2400" dirty="0">
                <a:solidFill>
                  <a:srgbClr val="CECFCE"/>
                </a:solidFill>
                <a:latin typeface="Radley"/>
              </a:rPr>
              <a:t>.</a:t>
            </a:r>
          </a:p>
        </p:txBody>
      </p:sp>
      <p:pic>
        <p:nvPicPr>
          <p:cNvPr id="13" name="Рисунок 12" descr="Изображение выглядит как Графика, снимок экрана, Шрифт, графический дизайн&#10;&#10;Автоматически созданное описание">
            <a:extLst>
              <a:ext uri="{FF2B5EF4-FFF2-40B4-BE49-F238E27FC236}">
                <a16:creationId xmlns:a16="http://schemas.microsoft.com/office/drawing/2014/main" id="{A750518B-37F2-1814-293E-0E8FD4699CF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artisticPhotocopy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-53466" y="2512839"/>
            <a:ext cx="4900058" cy="4165049"/>
          </a:xfrm>
          <a:prstGeom prst="rect">
            <a:avLst/>
          </a:prstGeom>
        </p:spPr>
      </p:pic>
      <p:pic>
        <p:nvPicPr>
          <p:cNvPr id="15" name="Рисунок 14" descr="Изображение выглядит как круг&#10;&#10;Автоматически созданное описание">
            <a:extLst>
              <a:ext uri="{FF2B5EF4-FFF2-40B4-BE49-F238E27FC236}">
                <a16:creationId xmlns:a16="http://schemas.microsoft.com/office/drawing/2014/main" id="{D3C75681-5282-786F-6A96-C969B17FE280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artisticPhotocopy trans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9671108" y="5261032"/>
            <a:ext cx="486132" cy="486132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Тема Office 2013–2022">
  <a:themeElements>
    <a:clrScheme name="Пользовательские 3">
      <a:dk1>
        <a:srgbClr val="3D1576"/>
      </a:dk1>
      <a:lt1>
        <a:srgbClr val="FFFFFF"/>
      </a:lt1>
      <a:dk2>
        <a:srgbClr val="471057"/>
      </a:dk2>
      <a:lt2>
        <a:srgbClr val="E8E8E8"/>
      </a:lt2>
      <a:accent1>
        <a:srgbClr val="302440"/>
      </a:accent1>
      <a:accent2>
        <a:srgbClr val="B962C1"/>
      </a:accent2>
      <a:accent3>
        <a:srgbClr val="721C5E"/>
      </a:accent3>
      <a:accent4>
        <a:srgbClr val="7A3E96"/>
      </a:accent4>
      <a:accent5>
        <a:srgbClr val="932092"/>
      </a:accent5>
      <a:accent6>
        <a:srgbClr val="A577A7"/>
      </a:accent6>
      <a:hlink>
        <a:srgbClr val="A7466B"/>
      </a:hlink>
      <a:folHlink>
        <a:srgbClr val="96607D"/>
      </a:folHlink>
    </a:clrScheme>
    <a:fontScheme name="Тема Office 2013–2022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 2013–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640</TotalTime>
  <Words>560</Words>
  <Application>Microsoft Macintosh PowerPoint</Application>
  <PresentationFormat>Произвольный</PresentationFormat>
  <Paragraphs>84</Paragraphs>
  <Slides>10</Slides>
  <Notes>8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8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9" baseType="lpstr">
      <vt:lpstr>Calibri Light</vt:lpstr>
      <vt:lpstr>Adelle Sans Devanagari</vt:lpstr>
      <vt:lpstr>Arial</vt:lpstr>
      <vt:lpstr>Comfortaa Bold</vt:lpstr>
      <vt:lpstr>Radley</vt:lpstr>
      <vt:lpstr>Raleway Medium</vt:lpstr>
      <vt:lpstr>Oswald</vt:lpstr>
      <vt:lpstr>Calibri</vt:lpstr>
      <vt:lpstr>Тема Office 2013–2022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Александра Деревягина</cp:lastModifiedBy>
  <cp:revision>16</cp:revision>
  <dcterms:created xsi:type="dcterms:W3CDTF">2024-10-05T15:13:29Z</dcterms:created>
  <dcterms:modified xsi:type="dcterms:W3CDTF">2024-10-06T23:15:13Z</dcterms:modified>
</cp:coreProperties>
</file>